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68" r:id="rId3"/>
    <p:sldId id="269" r:id="rId4"/>
    <p:sldId id="270" r:id="rId5"/>
    <p:sldId id="274" r:id="rId6"/>
    <p:sldId id="257" r:id="rId7"/>
    <p:sldId id="259" r:id="rId8"/>
    <p:sldId id="256" r:id="rId9"/>
    <p:sldId id="272" r:id="rId10"/>
    <p:sldId id="267" r:id="rId11"/>
    <p:sldId id="271" r:id="rId12"/>
    <p:sldId id="263" r:id="rId13"/>
    <p:sldId id="261" r:id="rId14"/>
    <p:sldId id="264" r:id="rId15"/>
    <p:sldId id="265" r:id="rId16"/>
    <p:sldId id="266" r:id="rId17"/>
    <p:sldId id="262" r:id="rId1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FF"/>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99" autoAdjust="0"/>
  </p:normalViewPr>
  <p:slideViewPr>
    <p:cSldViewPr>
      <p:cViewPr varScale="1">
        <p:scale>
          <a:sx n="112" d="100"/>
          <a:sy n="112" d="100"/>
        </p:scale>
        <p:origin x="-159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F36DD-DF02-4694-950D-2C27645773AE}" type="doc">
      <dgm:prSet loTypeId="urn:microsoft.com/office/officeart/2005/8/layout/radial1" loCatId="relationship" qsTypeId="urn:microsoft.com/office/officeart/2005/8/quickstyle/simple1#2" qsCatId="simple" csTypeId="urn:microsoft.com/office/officeart/2005/8/colors/accent1_2#2" csCatId="accent1" phldr="1"/>
      <dgm:spPr/>
    </dgm:pt>
    <dgm:pt modelId="{1BE24D17-E662-4F91-B01B-0A45B0FF0A3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Sustainability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charset="0"/>
              <a:cs typeface="Arial" charset="0"/>
            </a:rPr>
            <a:t>Transdisciplinarity</a:t>
          </a:r>
          <a:endParaRPr kumimoji="0" lang="en-US"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Systems Thinking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GLOBAL CHANGE</a:t>
          </a:r>
        </a:p>
      </dgm:t>
    </dgm:pt>
    <dgm:pt modelId="{77F5CD2C-36E4-416B-9D82-D688407DFEA3}" type="parTrans" cxnId="{F852720B-92CE-4B45-B541-C9322580E966}">
      <dgm:prSet/>
      <dgm:spPr/>
      <dgm:t>
        <a:bodyPr/>
        <a:lstStyle/>
        <a:p>
          <a:endParaRPr lang="en-US"/>
        </a:p>
      </dgm:t>
    </dgm:pt>
    <dgm:pt modelId="{417153D6-1F05-4844-A7D5-DBCCDDB5687C}" type="sibTrans" cxnId="{F852720B-92CE-4B45-B541-C9322580E966}">
      <dgm:prSet/>
      <dgm:spPr/>
      <dgm:t>
        <a:bodyPr/>
        <a:lstStyle/>
        <a:p>
          <a:endParaRPr lang="en-US"/>
        </a:p>
      </dgm:t>
    </dgm:pt>
    <dgm:pt modelId="{3796890C-5897-447A-B9AC-601BCAC8901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Roadmaps</a:t>
          </a:r>
          <a:endParaRPr kumimoji="0" lang="en-US" sz="900" b="0" i="0" u="none" strike="noStrike" cap="none" normalizeH="0" baseline="0" dirty="0" smtClean="0">
            <a:ln>
              <a:noFill/>
            </a:ln>
            <a:solidFill>
              <a:schemeClr val="tx1"/>
            </a:solidFill>
            <a:effectLst/>
            <a:latin typeface="Arial" charset="0"/>
            <a:cs typeface="Arial" charset="0"/>
          </a:endParaRPr>
        </a:p>
      </dgm:t>
    </dgm:pt>
    <dgm:pt modelId="{B9D713A5-A0FF-4C15-9E6E-9EC942BF56CA}" type="parTrans" cxnId="{DFC08B47-3AAA-45DB-A749-BDF837ADF7D3}">
      <dgm:prSet/>
      <dgm:spPr/>
      <dgm:t>
        <a:bodyPr/>
        <a:lstStyle/>
        <a:p>
          <a:endParaRPr lang="en-US"/>
        </a:p>
      </dgm:t>
    </dgm:pt>
    <dgm:pt modelId="{F46FA2D5-B7AE-41CD-8170-9FB688F19A1C}" type="sibTrans" cxnId="{DFC08B47-3AAA-45DB-A749-BDF837ADF7D3}">
      <dgm:prSet/>
      <dgm:spPr/>
      <dgm:t>
        <a:bodyPr/>
        <a:lstStyle/>
        <a:p>
          <a:endParaRPr lang="en-US"/>
        </a:p>
      </dgm:t>
    </dgm:pt>
    <dgm:pt modelId="{6EA6B2E4-2D1F-43C2-B7BC-BD03B0C0E6B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Systems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Sustainability</a:t>
          </a:r>
          <a:r>
            <a:rPr kumimoji="0" lang="en-US" sz="900" b="0" i="0" u="none" strike="noStrike" cap="none" normalizeH="0" baseline="0" dirty="0" smtClean="0">
              <a:ln>
                <a:noFill/>
              </a:ln>
              <a:solidFill>
                <a:schemeClr val="tx1"/>
              </a:solidFill>
              <a:effectLst/>
              <a:latin typeface="Arial" charset="0"/>
              <a:cs typeface="Arial" charset="0"/>
            </a:rPr>
            <a:t> </a:t>
          </a:r>
        </a:p>
      </dgm:t>
    </dgm:pt>
    <dgm:pt modelId="{E999EEFA-8F27-4043-A45D-C3565D0C7D3D}" type="parTrans" cxnId="{B3BCD765-1150-4985-96F4-ED3E36A15AA4}">
      <dgm:prSet/>
      <dgm:spPr/>
      <dgm:t>
        <a:bodyPr/>
        <a:lstStyle/>
        <a:p>
          <a:endParaRPr lang="en-US"/>
        </a:p>
      </dgm:t>
    </dgm:pt>
    <dgm:pt modelId="{F0B4CDE2-2174-4AAD-AEB5-82F7F8096E79}" type="sibTrans" cxnId="{B3BCD765-1150-4985-96F4-ED3E36A15AA4}">
      <dgm:prSet/>
      <dgm:spPr/>
      <dgm:t>
        <a:bodyPr/>
        <a:lstStyle/>
        <a:p>
          <a:endParaRPr lang="en-US"/>
        </a:p>
      </dgm:t>
    </dgm:pt>
    <dgm:pt modelId="{FE711221-A43F-42B2-B8C2-0406FBFF2E8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Adaptation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 to </a:t>
          </a:r>
          <a:r>
            <a:rPr kumimoji="0" lang="en-US" sz="900" b="1" i="0" u="none" strike="noStrike" cap="none" normalizeH="0" baseline="0" dirty="0" err="1" smtClean="0">
              <a:ln>
                <a:noFill/>
              </a:ln>
              <a:solidFill>
                <a:schemeClr val="tx1"/>
              </a:solidFill>
              <a:effectLst/>
              <a:latin typeface="Arial" charset="0"/>
              <a:cs typeface="Arial" charset="0"/>
            </a:rPr>
            <a:t>Appropria-tion</a:t>
          </a:r>
          <a:r>
            <a:rPr kumimoji="0" lang="en-US" sz="900" b="1" i="0" u="none" strike="noStrike" cap="none" normalizeH="0" baseline="0" dirty="0" smtClean="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of Nature</a:t>
          </a:r>
          <a:endParaRPr kumimoji="0" lang="en-US" sz="900" b="0" i="0" u="none" strike="noStrike" cap="none" normalizeH="0" baseline="0" dirty="0" smtClean="0">
            <a:ln>
              <a:noFill/>
            </a:ln>
            <a:solidFill>
              <a:schemeClr val="tx1"/>
            </a:solidFill>
            <a:effectLst/>
            <a:latin typeface="Arial" charset="0"/>
            <a:cs typeface="Arial" charset="0"/>
          </a:endParaRPr>
        </a:p>
      </dgm:t>
    </dgm:pt>
    <dgm:pt modelId="{7593E652-B563-4027-B788-51B5DEFFB8CC}" type="parTrans" cxnId="{1528773A-FEBB-4F9F-AECD-23BB472C1742}">
      <dgm:prSet/>
      <dgm:spPr/>
      <dgm:t>
        <a:bodyPr/>
        <a:lstStyle/>
        <a:p>
          <a:endParaRPr lang="en-US"/>
        </a:p>
      </dgm:t>
    </dgm:pt>
    <dgm:pt modelId="{514C80DE-1EB8-4692-B6DF-DE4F058D704D}" type="sibTrans" cxnId="{1528773A-FEBB-4F9F-AECD-23BB472C1742}">
      <dgm:prSet/>
      <dgm:spPr/>
      <dgm:t>
        <a:bodyPr/>
        <a:lstStyle/>
        <a:p>
          <a:endParaRPr lang="en-US"/>
        </a:p>
      </dgm:t>
    </dgm:pt>
    <dgm:pt modelId="{F71BE331-7F5A-4085-9220-AEB578601AA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Colonialism to modern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Resource Depletion</a:t>
          </a:r>
          <a:endParaRPr kumimoji="0" lang="en-US" sz="900" b="0" i="0" u="none" strike="noStrike" cap="none" normalizeH="0" baseline="0" dirty="0" smtClean="0">
            <a:ln>
              <a:noFill/>
            </a:ln>
            <a:solidFill>
              <a:schemeClr val="tx1"/>
            </a:solidFill>
            <a:effectLst/>
            <a:latin typeface="Arial" charset="0"/>
            <a:cs typeface="Arial" charset="0"/>
          </a:endParaRPr>
        </a:p>
      </dgm:t>
    </dgm:pt>
    <dgm:pt modelId="{A7E07DA2-A0A1-497F-BE56-B69C6B3926D7}" type="parTrans" cxnId="{D5F56D30-55BC-4C08-A04F-FC468854B962}">
      <dgm:prSet/>
      <dgm:spPr/>
      <dgm:t>
        <a:bodyPr/>
        <a:lstStyle/>
        <a:p>
          <a:endParaRPr lang="en-US"/>
        </a:p>
      </dgm:t>
    </dgm:pt>
    <dgm:pt modelId="{0BFEE78D-D2CB-4FEF-A70A-72BBB49BB9B6}" type="sibTrans" cxnId="{D5F56D30-55BC-4C08-A04F-FC468854B962}">
      <dgm:prSet/>
      <dgm:spPr/>
      <dgm:t>
        <a:bodyPr/>
        <a:lstStyle/>
        <a:p>
          <a:endParaRPr lang="en-US"/>
        </a:p>
      </dgm:t>
    </dgm:pt>
    <dgm:pt modelId="{61F32357-35CF-41AA-97A5-A3851AC657C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cs typeface="Arial" charset="0"/>
          </a:endParaRPr>
        </a:p>
      </dgm:t>
    </dgm:pt>
    <dgm:pt modelId="{D0DA0657-DC75-41D6-ADB5-58A40B1EE1AC}" type="parTrans" cxnId="{AA24EEF4-E469-47F7-9E5D-9B11911A2010}">
      <dgm:prSet/>
      <dgm:spPr/>
      <dgm:t>
        <a:bodyPr/>
        <a:lstStyle/>
        <a:p>
          <a:endParaRPr lang="en-US"/>
        </a:p>
      </dgm:t>
    </dgm:pt>
    <dgm:pt modelId="{214C9120-7BC0-4E9A-AD78-42DBF35A1666}" type="sibTrans" cxnId="{AA24EEF4-E469-47F7-9E5D-9B11911A2010}">
      <dgm:prSet/>
      <dgm:spPr/>
      <dgm:t>
        <a:bodyPr/>
        <a:lstStyle/>
        <a:p>
          <a:endParaRPr lang="en-US"/>
        </a:p>
      </dgm:t>
    </dgm:pt>
    <dgm:pt modelId="{4C4B4250-6B79-4B1A-982C-9AF802C3FF2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Climate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Change: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Mechanisms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And Impacts</a:t>
          </a:r>
        </a:p>
      </dgm:t>
    </dgm:pt>
    <dgm:pt modelId="{6942EDCD-5EB0-44C5-A0D2-9BF4B3404F53}" type="parTrans" cxnId="{AF64B4C0-15D5-4911-8B39-E0E889E107B7}">
      <dgm:prSet/>
      <dgm:spPr/>
      <dgm:t>
        <a:bodyPr/>
        <a:lstStyle/>
        <a:p>
          <a:endParaRPr lang="en-US"/>
        </a:p>
      </dgm:t>
    </dgm:pt>
    <dgm:pt modelId="{D9A65C37-547C-4230-8C21-877708422823}" type="sibTrans" cxnId="{AF64B4C0-15D5-4911-8B39-E0E889E107B7}">
      <dgm:prSet/>
      <dgm:spPr/>
      <dgm:t>
        <a:bodyPr/>
        <a:lstStyle/>
        <a:p>
          <a:endParaRPr lang="en-US"/>
        </a:p>
      </dgm:t>
    </dgm:pt>
    <dgm:pt modelId="{E7FC1BA8-11DA-4591-A687-5093EC32E17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Biodiversity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Conservation</a:t>
          </a:r>
        </a:p>
      </dgm:t>
    </dgm:pt>
    <dgm:pt modelId="{F1A085BD-3257-4D74-A0AC-19485AA49402}" type="parTrans" cxnId="{8279AD32-46BC-48E3-A2E9-9935FE5B52CC}">
      <dgm:prSet/>
      <dgm:spPr/>
      <dgm:t>
        <a:bodyPr/>
        <a:lstStyle/>
        <a:p>
          <a:endParaRPr lang="en-US"/>
        </a:p>
      </dgm:t>
    </dgm:pt>
    <dgm:pt modelId="{0BD4162B-EF54-4BDB-9B26-2AD22434D9FE}" type="sibTrans" cxnId="{8279AD32-46BC-48E3-A2E9-9935FE5B52CC}">
      <dgm:prSet/>
      <dgm:spPr/>
      <dgm:t>
        <a:bodyPr/>
        <a:lstStyle/>
        <a:p>
          <a:endParaRPr lang="en-US"/>
        </a:p>
      </dgm:t>
    </dgm:pt>
    <dgm:pt modelId="{42ACA97E-9051-4382-9B80-E9D572D11D7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Global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Connectivity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And Density</a:t>
          </a:r>
          <a:endParaRPr kumimoji="0" lang="en-US" b="0" i="0" u="none" strike="noStrike" cap="none" normalizeH="0" baseline="0" dirty="0" smtClean="0">
            <a:ln>
              <a:noFill/>
            </a:ln>
            <a:solidFill>
              <a:schemeClr val="tx1"/>
            </a:solidFill>
            <a:effectLst/>
            <a:latin typeface="Arial" charset="0"/>
            <a:cs typeface="Arial" charset="0"/>
          </a:endParaRPr>
        </a:p>
      </dgm:t>
    </dgm:pt>
    <dgm:pt modelId="{025A6E83-7F93-4277-B15A-FA86A8103A60}" type="parTrans" cxnId="{9992EFC4-9687-4FE5-9CC9-7D939F7B10C7}">
      <dgm:prSet/>
      <dgm:spPr/>
      <dgm:t>
        <a:bodyPr/>
        <a:lstStyle/>
        <a:p>
          <a:endParaRPr lang="en-US"/>
        </a:p>
      </dgm:t>
    </dgm:pt>
    <dgm:pt modelId="{5C2DCB33-0180-407D-B0A7-D7F833970185}" type="sibTrans" cxnId="{9992EFC4-9687-4FE5-9CC9-7D939F7B10C7}">
      <dgm:prSet/>
      <dgm:spPr/>
      <dgm:t>
        <a:bodyPr/>
        <a:lstStyle/>
        <a:p>
          <a:endParaRPr lang="en-US"/>
        </a:p>
      </dgm:t>
    </dgm:pt>
    <dgm:pt modelId="{9ABBD8A9-2546-49CF-BA0A-A90BBFDB3CD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Global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Health</a:t>
          </a:r>
          <a:endParaRPr kumimoji="0" lang="en-US" sz="900" b="0" i="0" u="none" strike="noStrike" cap="none" normalizeH="0" baseline="0" dirty="0" smtClean="0">
            <a:ln>
              <a:noFill/>
            </a:ln>
            <a:solidFill>
              <a:schemeClr val="tx1"/>
            </a:solidFill>
            <a:effectLst/>
            <a:latin typeface="Arial" charset="0"/>
            <a:cs typeface="Arial" charset="0"/>
          </a:endParaRPr>
        </a:p>
      </dgm:t>
    </dgm:pt>
    <dgm:pt modelId="{820C4A48-8067-4007-83F9-1FC582782781}" type="parTrans" cxnId="{FC78F049-254A-4706-99AA-2BFCFD11257C}">
      <dgm:prSet/>
      <dgm:spPr/>
      <dgm:t>
        <a:bodyPr/>
        <a:lstStyle/>
        <a:p>
          <a:endParaRPr lang="en-US"/>
        </a:p>
      </dgm:t>
    </dgm:pt>
    <dgm:pt modelId="{009FCB2E-3131-46EB-AB31-9371A4045AE9}" type="sibTrans" cxnId="{FC78F049-254A-4706-99AA-2BFCFD11257C}">
      <dgm:prSet/>
      <dgm:spPr/>
      <dgm:t>
        <a:bodyPr/>
        <a:lstStyle/>
        <a:p>
          <a:endParaRPr lang="en-US"/>
        </a:p>
      </dgm:t>
    </dgm:pt>
    <dgm:pt modelId="{0C05991E-2607-403A-80ED-97A9463AEDE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Velocity,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Scarcity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Inequality,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Extremity</a:t>
          </a:r>
        </a:p>
      </dgm:t>
    </dgm:pt>
    <dgm:pt modelId="{B6BCCAE8-2A84-431B-9346-83C3D122F3E8}" type="parTrans" cxnId="{53872C7D-F8FF-47FF-B5AE-A562613E4005}">
      <dgm:prSet/>
      <dgm:spPr/>
      <dgm:t>
        <a:bodyPr/>
        <a:lstStyle/>
        <a:p>
          <a:endParaRPr lang="en-US"/>
        </a:p>
      </dgm:t>
    </dgm:pt>
    <dgm:pt modelId="{29AEBB33-6F2F-4145-B92E-671482834FE7}" type="sibTrans" cxnId="{53872C7D-F8FF-47FF-B5AE-A562613E4005}">
      <dgm:prSet/>
      <dgm:spPr/>
      <dgm:t>
        <a:bodyPr/>
        <a:lstStyle/>
        <a:p>
          <a:endParaRPr lang="en-US"/>
        </a:p>
      </dgm:t>
    </dgm:pt>
    <dgm:pt modelId="{023CC2E9-66A4-40DB-AEAC-B34F4F2C245B}" type="pres">
      <dgm:prSet presAssocID="{8B2F36DD-DF02-4694-950D-2C27645773AE}" presName="cycle" presStyleCnt="0">
        <dgm:presLayoutVars>
          <dgm:chMax val="1"/>
          <dgm:dir/>
          <dgm:animLvl val="ctr"/>
          <dgm:resizeHandles val="exact"/>
        </dgm:presLayoutVars>
      </dgm:prSet>
      <dgm:spPr/>
    </dgm:pt>
    <dgm:pt modelId="{8F5CC95C-329E-4AE3-BF68-B9881554887E}" type="pres">
      <dgm:prSet presAssocID="{1BE24D17-E662-4F91-B01B-0A45B0FF0A36}" presName="centerShape" presStyleLbl="node0" presStyleIdx="0" presStyleCnt="1" custScaleX="183792" custScaleY="153308"/>
      <dgm:spPr/>
      <dgm:t>
        <a:bodyPr/>
        <a:lstStyle/>
        <a:p>
          <a:endParaRPr lang="en-US"/>
        </a:p>
      </dgm:t>
    </dgm:pt>
    <dgm:pt modelId="{242B9105-F319-4744-B522-3080C7BDE18C}" type="pres">
      <dgm:prSet presAssocID="{B9D713A5-A0FF-4C15-9E6E-9EC942BF56CA}" presName="Name9" presStyleLbl="parChTrans1D2" presStyleIdx="0" presStyleCnt="10"/>
      <dgm:spPr/>
      <dgm:t>
        <a:bodyPr/>
        <a:lstStyle/>
        <a:p>
          <a:endParaRPr lang="en-US"/>
        </a:p>
      </dgm:t>
    </dgm:pt>
    <dgm:pt modelId="{7D4C23B6-9EF1-4247-87CD-207860100B76}" type="pres">
      <dgm:prSet presAssocID="{B9D713A5-A0FF-4C15-9E6E-9EC942BF56CA}" presName="connTx" presStyleLbl="parChTrans1D2" presStyleIdx="0" presStyleCnt="10"/>
      <dgm:spPr/>
      <dgm:t>
        <a:bodyPr/>
        <a:lstStyle/>
        <a:p>
          <a:endParaRPr lang="en-US"/>
        </a:p>
      </dgm:t>
    </dgm:pt>
    <dgm:pt modelId="{9B07C5A5-F798-4E00-B9A1-C64345DFBAD2}" type="pres">
      <dgm:prSet presAssocID="{3796890C-5897-447A-B9AC-601BCAC89014}" presName="node" presStyleLbl="node1" presStyleIdx="0" presStyleCnt="10">
        <dgm:presLayoutVars>
          <dgm:bulletEnabled val="1"/>
        </dgm:presLayoutVars>
      </dgm:prSet>
      <dgm:spPr/>
      <dgm:t>
        <a:bodyPr/>
        <a:lstStyle/>
        <a:p>
          <a:endParaRPr lang="en-US"/>
        </a:p>
      </dgm:t>
    </dgm:pt>
    <dgm:pt modelId="{9BAB008E-6324-4A60-B00C-4828BDE700D3}" type="pres">
      <dgm:prSet presAssocID="{E999EEFA-8F27-4043-A45D-C3565D0C7D3D}" presName="Name9" presStyleLbl="parChTrans1D2" presStyleIdx="1" presStyleCnt="10"/>
      <dgm:spPr/>
      <dgm:t>
        <a:bodyPr/>
        <a:lstStyle/>
        <a:p>
          <a:endParaRPr lang="en-US"/>
        </a:p>
      </dgm:t>
    </dgm:pt>
    <dgm:pt modelId="{8DF66E71-41B8-40DE-8F9A-36971EE08898}" type="pres">
      <dgm:prSet presAssocID="{E999EEFA-8F27-4043-A45D-C3565D0C7D3D}" presName="connTx" presStyleLbl="parChTrans1D2" presStyleIdx="1" presStyleCnt="10"/>
      <dgm:spPr/>
      <dgm:t>
        <a:bodyPr/>
        <a:lstStyle/>
        <a:p>
          <a:endParaRPr lang="en-US"/>
        </a:p>
      </dgm:t>
    </dgm:pt>
    <dgm:pt modelId="{820154EA-1456-4F04-A54A-7F663FFA405F}" type="pres">
      <dgm:prSet presAssocID="{6EA6B2E4-2D1F-43C2-B7BC-BD03B0C0E6B3}" presName="node" presStyleLbl="node1" presStyleIdx="1" presStyleCnt="10">
        <dgm:presLayoutVars>
          <dgm:bulletEnabled val="1"/>
        </dgm:presLayoutVars>
      </dgm:prSet>
      <dgm:spPr/>
      <dgm:t>
        <a:bodyPr/>
        <a:lstStyle/>
        <a:p>
          <a:endParaRPr lang="en-US"/>
        </a:p>
      </dgm:t>
    </dgm:pt>
    <dgm:pt modelId="{11F48F89-E817-4EF7-BC62-99F568C9C140}" type="pres">
      <dgm:prSet presAssocID="{7593E652-B563-4027-B788-51B5DEFFB8CC}" presName="Name9" presStyleLbl="parChTrans1D2" presStyleIdx="2" presStyleCnt="10"/>
      <dgm:spPr/>
      <dgm:t>
        <a:bodyPr/>
        <a:lstStyle/>
        <a:p>
          <a:endParaRPr lang="en-US"/>
        </a:p>
      </dgm:t>
    </dgm:pt>
    <dgm:pt modelId="{14D670BF-D77D-4CC0-A5B7-7E7B40394FE2}" type="pres">
      <dgm:prSet presAssocID="{7593E652-B563-4027-B788-51B5DEFFB8CC}" presName="connTx" presStyleLbl="parChTrans1D2" presStyleIdx="2" presStyleCnt="10"/>
      <dgm:spPr/>
      <dgm:t>
        <a:bodyPr/>
        <a:lstStyle/>
        <a:p>
          <a:endParaRPr lang="en-US"/>
        </a:p>
      </dgm:t>
    </dgm:pt>
    <dgm:pt modelId="{815985C7-CD7E-47D8-A57D-D312D609F194}" type="pres">
      <dgm:prSet presAssocID="{FE711221-A43F-42B2-B8C2-0406FBFF2E8F}" presName="node" presStyleLbl="node1" presStyleIdx="2" presStyleCnt="10">
        <dgm:presLayoutVars>
          <dgm:bulletEnabled val="1"/>
        </dgm:presLayoutVars>
      </dgm:prSet>
      <dgm:spPr/>
      <dgm:t>
        <a:bodyPr/>
        <a:lstStyle/>
        <a:p>
          <a:endParaRPr lang="en-US"/>
        </a:p>
      </dgm:t>
    </dgm:pt>
    <dgm:pt modelId="{85067877-B75E-4540-93CB-230C43E7E915}" type="pres">
      <dgm:prSet presAssocID="{A7E07DA2-A0A1-497F-BE56-B69C6B3926D7}" presName="Name9" presStyleLbl="parChTrans1D2" presStyleIdx="3" presStyleCnt="10"/>
      <dgm:spPr/>
      <dgm:t>
        <a:bodyPr/>
        <a:lstStyle/>
        <a:p>
          <a:endParaRPr lang="en-US"/>
        </a:p>
      </dgm:t>
    </dgm:pt>
    <dgm:pt modelId="{D7F0BC87-EF06-4189-8407-4D8FC05B77D5}" type="pres">
      <dgm:prSet presAssocID="{A7E07DA2-A0A1-497F-BE56-B69C6B3926D7}" presName="connTx" presStyleLbl="parChTrans1D2" presStyleIdx="3" presStyleCnt="10"/>
      <dgm:spPr/>
      <dgm:t>
        <a:bodyPr/>
        <a:lstStyle/>
        <a:p>
          <a:endParaRPr lang="en-US"/>
        </a:p>
      </dgm:t>
    </dgm:pt>
    <dgm:pt modelId="{31F09A57-9914-42C7-A61C-380CF544C4FD}" type="pres">
      <dgm:prSet presAssocID="{F71BE331-7F5A-4085-9220-AEB578601AA7}" presName="node" presStyleLbl="node1" presStyleIdx="3" presStyleCnt="10">
        <dgm:presLayoutVars>
          <dgm:bulletEnabled val="1"/>
        </dgm:presLayoutVars>
      </dgm:prSet>
      <dgm:spPr/>
      <dgm:t>
        <a:bodyPr/>
        <a:lstStyle/>
        <a:p>
          <a:endParaRPr lang="en-US"/>
        </a:p>
      </dgm:t>
    </dgm:pt>
    <dgm:pt modelId="{8F8036A9-F7AB-4BD3-82D5-6334BC35B816}" type="pres">
      <dgm:prSet presAssocID="{D0DA0657-DC75-41D6-ADB5-58A40B1EE1AC}" presName="Name9" presStyleLbl="parChTrans1D2" presStyleIdx="4" presStyleCnt="10"/>
      <dgm:spPr/>
      <dgm:t>
        <a:bodyPr/>
        <a:lstStyle/>
        <a:p>
          <a:endParaRPr lang="en-US"/>
        </a:p>
      </dgm:t>
    </dgm:pt>
    <dgm:pt modelId="{788CDAF5-6B82-4F4F-BD8A-5CAC04F53B16}" type="pres">
      <dgm:prSet presAssocID="{D0DA0657-DC75-41D6-ADB5-58A40B1EE1AC}" presName="connTx" presStyleLbl="parChTrans1D2" presStyleIdx="4" presStyleCnt="10"/>
      <dgm:spPr/>
      <dgm:t>
        <a:bodyPr/>
        <a:lstStyle/>
        <a:p>
          <a:endParaRPr lang="en-US"/>
        </a:p>
      </dgm:t>
    </dgm:pt>
    <dgm:pt modelId="{A8F440DF-EA74-4CFC-996A-8F177AC4843A}" type="pres">
      <dgm:prSet presAssocID="{61F32357-35CF-41AA-97A5-A3851AC657C5}" presName="node" presStyleLbl="node1" presStyleIdx="4" presStyleCnt="10">
        <dgm:presLayoutVars>
          <dgm:bulletEnabled val="1"/>
        </dgm:presLayoutVars>
      </dgm:prSet>
      <dgm:spPr/>
      <dgm:t>
        <a:bodyPr/>
        <a:lstStyle/>
        <a:p>
          <a:endParaRPr lang="en-US"/>
        </a:p>
      </dgm:t>
    </dgm:pt>
    <dgm:pt modelId="{EB1E7B55-7FE8-47C7-ABA0-E8A079BAEFB9}" type="pres">
      <dgm:prSet presAssocID="{6942EDCD-5EB0-44C5-A0D2-9BF4B3404F53}" presName="Name9" presStyleLbl="parChTrans1D2" presStyleIdx="5" presStyleCnt="10"/>
      <dgm:spPr/>
      <dgm:t>
        <a:bodyPr/>
        <a:lstStyle/>
        <a:p>
          <a:endParaRPr lang="en-US"/>
        </a:p>
      </dgm:t>
    </dgm:pt>
    <dgm:pt modelId="{FA283908-64D1-4969-9D95-83B9AA7005C2}" type="pres">
      <dgm:prSet presAssocID="{6942EDCD-5EB0-44C5-A0D2-9BF4B3404F53}" presName="connTx" presStyleLbl="parChTrans1D2" presStyleIdx="5" presStyleCnt="10"/>
      <dgm:spPr/>
      <dgm:t>
        <a:bodyPr/>
        <a:lstStyle/>
        <a:p>
          <a:endParaRPr lang="en-US"/>
        </a:p>
      </dgm:t>
    </dgm:pt>
    <dgm:pt modelId="{A796D93F-C9EA-40E5-AAC4-3D0C9235A74C}" type="pres">
      <dgm:prSet presAssocID="{4C4B4250-6B79-4B1A-982C-9AF802C3FF24}" presName="node" presStyleLbl="node1" presStyleIdx="5" presStyleCnt="10" custRadScaleRad="100383">
        <dgm:presLayoutVars>
          <dgm:bulletEnabled val="1"/>
        </dgm:presLayoutVars>
      </dgm:prSet>
      <dgm:spPr/>
      <dgm:t>
        <a:bodyPr/>
        <a:lstStyle/>
        <a:p>
          <a:endParaRPr lang="en-US"/>
        </a:p>
      </dgm:t>
    </dgm:pt>
    <dgm:pt modelId="{22378DB2-1E14-48D7-8D66-A8B4C25505B1}" type="pres">
      <dgm:prSet presAssocID="{F1A085BD-3257-4D74-A0AC-19485AA49402}" presName="Name9" presStyleLbl="parChTrans1D2" presStyleIdx="6" presStyleCnt="10"/>
      <dgm:spPr/>
      <dgm:t>
        <a:bodyPr/>
        <a:lstStyle/>
        <a:p>
          <a:endParaRPr lang="en-US"/>
        </a:p>
      </dgm:t>
    </dgm:pt>
    <dgm:pt modelId="{60115F17-7898-4E62-9BE5-571B36B1DCD9}" type="pres">
      <dgm:prSet presAssocID="{F1A085BD-3257-4D74-A0AC-19485AA49402}" presName="connTx" presStyleLbl="parChTrans1D2" presStyleIdx="6" presStyleCnt="10"/>
      <dgm:spPr/>
      <dgm:t>
        <a:bodyPr/>
        <a:lstStyle/>
        <a:p>
          <a:endParaRPr lang="en-US"/>
        </a:p>
      </dgm:t>
    </dgm:pt>
    <dgm:pt modelId="{0A9E92C1-A5A0-4895-8827-7E09AAB0D51C}" type="pres">
      <dgm:prSet presAssocID="{E7FC1BA8-11DA-4591-A687-5093EC32E175}" presName="node" presStyleLbl="node1" presStyleIdx="6" presStyleCnt="10">
        <dgm:presLayoutVars>
          <dgm:bulletEnabled val="1"/>
        </dgm:presLayoutVars>
      </dgm:prSet>
      <dgm:spPr/>
      <dgm:t>
        <a:bodyPr/>
        <a:lstStyle/>
        <a:p>
          <a:endParaRPr lang="en-US"/>
        </a:p>
      </dgm:t>
    </dgm:pt>
    <dgm:pt modelId="{9BBBC9A9-ADAB-4DC5-A48A-AA8A7AF8C3D0}" type="pres">
      <dgm:prSet presAssocID="{025A6E83-7F93-4277-B15A-FA86A8103A60}" presName="Name9" presStyleLbl="parChTrans1D2" presStyleIdx="7" presStyleCnt="10"/>
      <dgm:spPr/>
      <dgm:t>
        <a:bodyPr/>
        <a:lstStyle/>
        <a:p>
          <a:endParaRPr lang="en-US"/>
        </a:p>
      </dgm:t>
    </dgm:pt>
    <dgm:pt modelId="{60FD0F5D-036B-4D10-8EE2-1612C5F38B97}" type="pres">
      <dgm:prSet presAssocID="{025A6E83-7F93-4277-B15A-FA86A8103A60}" presName="connTx" presStyleLbl="parChTrans1D2" presStyleIdx="7" presStyleCnt="10"/>
      <dgm:spPr/>
      <dgm:t>
        <a:bodyPr/>
        <a:lstStyle/>
        <a:p>
          <a:endParaRPr lang="en-US"/>
        </a:p>
      </dgm:t>
    </dgm:pt>
    <dgm:pt modelId="{394AFDE7-FBF4-42D9-9FD6-04E92B0A81C3}" type="pres">
      <dgm:prSet presAssocID="{42ACA97E-9051-4382-9B80-E9D572D11D79}" presName="node" presStyleLbl="node1" presStyleIdx="7" presStyleCnt="10">
        <dgm:presLayoutVars>
          <dgm:bulletEnabled val="1"/>
        </dgm:presLayoutVars>
      </dgm:prSet>
      <dgm:spPr/>
      <dgm:t>
        <a:bodyPr/>
        <a:lstStyle/>
        <a:p>
          <a:endParaRPr lang="en-US"/>
        </a:p>
      </dgm:t>
    </dgm:pt>
    <dgm:pt modelId="{5397FACC-8FC8-441D-892B-64F5F883AA19}" type="pres">
      <dgm:prSet presAssocID="{820C4A48-8067-4007-83F9-1FC582782781}" presName="Name9" presStyleLbl="parChTrans1D2" presStyleIdx="8" presStyleCnt="10"/>
      <dgm:spPr/>
      <dgm:t>
        <a:bodyPr/>
        <a:lstStyle/>
        <a:p>
          <a:endParaRPr lang="en-US"/>
        </a:p>
      </dgm:t>
    </dgm:pt>
    <dgm:pt modelId="{215C1A31-746E-4FEE-B8CB-DEEFF828B3FF}" type="pres">
      <dgm:prSet presAssocID="{820C4A48-8067-4007-83F9-1FC582782781}" presName="connTx" presStyleLbl="parChTrans1D2" presStyleIdx="8" presStyleCnt="10"/>
      <dgm:spPr/>
      <dgm:t>
        <a:bodyPr/>
        <a:lstStyle/>
        <a:p>
          <a:endParaRPr lang="en-US"/>
        </a:p>
      </dgm:t>
    </dgm:pt>
    <dgm:pt modelId="{8469FD67-D12E-472F-ADBD-A4AB384AD2BD}" type="pres">
      <dgm:prSet presAssocID="{9ABBD8A9-2546-49CF-BA0A-A90BBFDB3CD2}" presName="node" presStyleLbl="node1" presStyleIdx="8" presStyleCnt="10">
        <dgm:presLayoutVars>
          <dgm:bulletEnabled val="1"/>
        </dgm:presLayoutVars>
      </dgm:prSet>
      <dgm:spPr/>
      <dgm:t>
        <a:bodyPr/>
        <a:lstStyle/>
        <a:p>
          <a:endParaRPr lang="en-US"/>
        </a:p>
      </dgm:t>
    </dgm:pt>
    <dgm:pt modelId="{68BA6501-A2EA-4FFD-A78D-9AF60DA607D2}" type="pres">
      <dgm:prSet presAssocID="{B6BCCAE8-2A84-431B-9346-83C3D122F3E8}" presName="Name9" presStyleLbl="parChTrans1D2" presStyleIdx="9" presStyleCnt="10"/>
      <dgm:spPr/>
      <dgm:t>
        <a:bodyPr/>
        <a:lstStyle/>
        <a:p>
          <a:endParaRPr lang="en-US"/>
        </a:p>
      </dgm:t>
    </dgm:pt>
    <dgm:pt modelId="{E2A60F4F-F373-49C9-A3B7-DF28B0893511}" type="pres">
      <dgm:prSet presAssocID="{B6BCCAE8-2A84-431B-9346-83C3D122F3E8}" presName="connTx" presStyleLbl="parChTrans1D2" presStyleIdx="9" presStyleCnt="10"/>
      <dgm:spPr/>
      <dgm:t>
        <a:bodyPr/>
        <a:lstStyle/>
        <a:p>
          <a:endParaRPr lang="en-US"/>
        </a:p>
      </dgm:t>
    </dgm:pt>
    <dgm:pt modelId="{86D1692D-31E1-4371-ABD0-DFE44EA20C5A}" type="pres">
      <dgm:prSet presAssocID="{0C05991E-2607-403A-80ED-97A9463AEDEF}" presName="node" presStyleLbl="node1" presStyleIdx="9" presStyleCnt="10">
        <dgm:presLayoutVars>
          <dgm:bulletEnabled val="1"/>
        </dgm:presLayoutVars>
      </dgm:prSet>
      <dgm:spPr/>
      <dgm:t>
        <a:bodyPr/>
        <a:lstStyle/>
        <a:p>
          <a:endParaRPr lang="en-US"/>
        </a:p>
      </dgm:t>
    </dgm:pt>
  </dgm:ptLst>
  <dgm:cxnLst>
    <dgm:cxn modelId="{8279AD32-46BC-48E3-A2E9-9935FE5B52CC}" srcId="{1BE24D17-E662-4F91-B01B-0A45B0FF0A36}" destId="{E7FC1BA8-11DA-4591-A687-5093EC32E175}" srcOrd="6" destOrd="0" parTransId="{F1A085BD-3257-4D74-A0AC-19485AA49402}" sibTransId="{0BD4162B-EF54-4BDB-9B26-2AD22434D9FE}"/>
    <dgm:cxn modelId="{F852720B-92CE-4B45-B541-C9322580E966}" srcId="{8B2F36DD-DF02-4694-950D-2C27645773AE}" destId="{1BE24D17-E662-4F91-B01B-0A45B0FF0A36}" srcOrd="0" destOrd="0" parTransId="{77F5CD2C-36E4-416B-9D82-D688407DFEA3}" sibTransId="{417153D6-1F05-4844-A7D5-DBCCDDB5687C}"/>
    <dgm:cxn modelId="{AF64B4C0-15D5-4911-8B39-E0E889E107B7}" srcId="{1BE24D17-E662-4F91-B01B-0A45B0FF0A36}" destId="{4C4B4250-6B79-4B1A-982C-9AF802C3FF24}" srcOrd="5" destOrd="0" parTransId="{6942EDCD-5EB0-44C5-A0D2-9BF4B3404F53}" sibTransId="{D9A65C37-547C-4230-8C21-877708422823}"/>
    <dgm:cxn modelId="{3B49E856-CFD3-48E6-9DE5-356EEA396A63}" type="presOf" srcId="{E999EEFA-8F27-4043-A45D-C3565D0C7D3D}" destId="{9BAB008E-6324-4A60-B00C-4828BDE700D3}" srcOrd="0" destOrd="0" presId="urn:microsoft.com/office/officeart/2005/8/layout/radial1"/>
    <dgm:cxn modelId="{124EA3C3-FE9F-47B9-A456-4E3BC1ECE677}" type="presOf" srcId="{42ACA97E-9051-4382-9B80-E9D572D11D79}" destId="{394AFDE7-FBF4-42D9-9FD6-04E92B0A81C3}" srcOrd="0" destOrd="0" presId="urn:microsoft.com/office/officeart/2005/8/layout/radial1"/>
    <dgm:cxn modelId="{054F692F-A242-42E1-AAED-5FB35421C796}" type="presOf" srcId="{A7E07DA2-A0A1-497F-BE56-B69C6B3926D7}" destId="{D7F0BC87-EF06-4189-8407-4D8FC05B77D5}" srcOrd="1" destOrd="0" presId="urn:microsoft.com/office/officeart/2005/8/layout/radial1"/>
    <dgm:cxn modelId="{F9ACFE21-6FA6-400C-A041-E242E1EE4F46}" type="presOf" srcId="{8B2F36DD-DF02-4694-950D-2C27645773AE}" destId="{023CC2E9-66A4-40DB-AEAC-B34F4F2C245B}" srcOrd="0" destOrd="0" presId="urn:microsoft.com/office/officeart/2005/8/layout/radial1"/>
    <dgm:cxn modelId="{C4D1F714-0B55-495D-AC7A-819AEBA01573}" type="presOf" srcId="{6942EDCD-5EB0-44C5-A0D2-9BF4B3404F53}" destId="{FA283908-64D1-4969-9D95-83B9AA7005C2}" srcOrd="1" destOrd="0" presId="urn:microsoft.com/office/officeart/2005/8/layout/radial1"/>
    <dgm:cxn modelId="{B3BCD765-1150-4985-96F4-ED3E36A15AA4}" srcId="{1BE24D17-E662-4F91-B01B-0A45B0FF0A36}" destId="{6EA6B2E4-2D1F-43C2-B7BC-BD03B0C0E6B3}" srcOrd="1" destOrd="0" parTransId="{E999EEFA-8F27-4043-A45D-C3565D0C7D3D}" sibTransId="{F0B4CDE2-2174-4AAD-AEB5-82F7F8096E79}"/>
    <dgm:cxn modelId="{EAF57E73-8DE2-4C1F-8439-41A2463E3C00}" type="presOf" srcId="{F71BE331-7F5A-4085-9220-AEB578601AA7}" destId="{31F09A57-9914-42C7-A61C-380CF544C4FD}" srcOrd="0" destOrd="0" presId="urn:microsoft.com/office/officeart/2005/8/layout/radial1"/>
    <dgm:cxn modelId="{1528773A-FEBB-4F9F-AECD-23BB472C1742}" srcId="{1BE24D17-E662-4F91-B01B-0A45B0FF0A36}" destId="{FE711221-A43F-42B2-B8C2-0406FBFF2E8F}" srcOrd="2" destOrd="0" parTransId="{7593E652-B563-4027-B788-51B5DEFFB8CC}" sibTransId="{514C80DE-1EB8-4692-B6DF-DE4F058D704D}"/>
    <dgm:cxn modelId="{33E43A1A-CED7-4A16-953D-71B1AA063F5D}" type="presOf" srcId="{B9D713A5-A0FF-4C15-9E6E-9EC942BF56CA}" destId="{7D4C23B6-9EF1-4247-87CD-207860100B76}" srcOrd="1" destOrd="0" presId="urn:microsoft.com/office/officeart/2005/8/layout/radial1"/>
    <dgm:cxn modelId="{35B6A2F3-C6A4-4C15-8340-3AD0ACFD9FAB}" type="presOf" srcId="{A7E07DA2-A0A1-497F-BE56-B69C6B3926D7}" destId="{85067877-B75E-4540-93CB-230C43E7E915}" srcOrd="0" destOrd="0" presId="urn:microsoft.com/office/officeart/2005/8/layout/radial1"/>
    <dgm:cxn modelId="{8E7455C9-B0B4-4081-AAF4-117DF305C1E0}" type="presOf" srcId="{B9D713A5-A0FF-4C15-9E6E-9EC942BF56CA}" destId="{242B9105-F319-4744-B522-3080C7BDE18C}" srcOrd="0" destOrd="0" presId="urn:microsoft.com/office/officeart/2005/8/layout/radial1"/>
    <dgm:cxn modelId="{C64CB366-09D2-41D8-B513-F0072D512B95}" type="presOf" srcId="{820C4A48-8067-4007-83F9-1FC582782781}" destId="{5397FACC-8FC8-441D-892B-64F5F883AA19}" srcOrd="0" destOrd="0" presId="urn:microsoft.com/office/officeart/2005/8/layout/radial1"/>
    <dgm:cxn modelId="{F769F99C-2DF8-4CF7-853E-85432804BDE9}" type="presOf" srcId="{F1A085BD-3257-4D74-A0AC-19485AA49402}" destId="{22378DB2-1E14-48D7-8D66-A8B4C25505B1}" srcOrd="0" destOrd="0" presId="urn:microsoft.com/office/officeart/2005/8/layout/radial1"/>
    <dgm:cxn modelId="{BA9BA7F2-A485-4A7B-9436-4BCE9703D756}" type="presOf" srcId="{F1A085BD-3257-4D74-A0AC-19485AA49402}" destId="{60115F17-7898-4E62-9BE5-571B36B1DCD9}" srcOrd="1" destOrd="0" presId="urn:microsoft.com/office/officeart/2005/8/layout/radial1"/>
    <dgm:cxn modelId="{D5F56D30-55BC-4C08-A04F-FC468854B962}" srcId="{1BE24D17-E662-4F91-B01B-0A45B0FF0A36}" destId="{F71BE331-7F5A-4085-9220-AEB578601AA7}" srcOrd="3" destOrd="0" parTransId="{A7E07DA2-A0A1-497F-BE56-B69C6B3926D7}" sibTransId="{0BFEE78D-D2CB-4FEF-A70A-72BBB49BB9B6}"/>
    <dgm:cxn modelId="{FC78F049-254A-4706-99AA-2BFCFD11257C}" srcId="{1BE24D17-E662-4F91-B01B-0A45B0FF0A36}" destId="{9ABBD8A9-2546-49CF-BA0A-A90BBFDB3CD2}" srcOrd="8" destOrd="0" parTransId="{820C4A48-8067-4007-83F9-1FC582782781}" sibTransId="{009FCB2E-3131-46EB-AB31-9371A4045AE9}"/>
    <dgm:cxn modelId="{C384DB10-3BB8-4359-BCEA-C90A0ACBDB74}" type="presOf" srcId="{9ABBD8A9-2546-49CF-BA0A-A90BBFDB3CD2}" destId="{8469FD67-D12E-472F-ADBD-A4AB384AD2BD}" srcOrd="0" destOrd="0" presId="urn:microsoft.com/office/officeart/2005/8/layout/radial1"/>
    <dgm:cxn modelId="{9992EFC4-9687-4FE5-9CC9-7D939F7B10C7}" srcId="{1BE24D17-E662-4F91-B01B-0A45B0FF0A36}" destId="{42ACA97E-9051-4382-9B80-E9D572D11D79}" srcOrd="7" destOrd="0" parTransId="{025A6E83-7F93-4277-B15A-FA86A8103A60}" sibTransId="{5C2DCB33-0180-407D-B0A7-D7F833970185}"/>
    <dgm:cxn modelId="{AA24EEF4-E469-47F7-9E5D-9B11911A2010}" srcId="{1BE24D17-E662-4F91-B01B-0A45B0FF0A36}" destId="{61F32357-35CF-41AA-97A5-A3851AC657C5}" srcOrd="4" destOrd="0" parTransId="{D0DA0657-DC75-41D6-ADB5-58A40B1EE1AC}" sibTransId="{214C9120-7BC0-4E9A-AD78-42DBF35A1666}"/>
    <dgm:cxn modelId="{D1E3CDED-9862-4DCE-8A77-74745C713484}" type="presOf" srcId="{3796890C-5897-447A-B9AC-601BCAC89014}" destId="{9B07C5A5-F798-4E00-B9A1-C64345DFBAD2}" srcOrd="0" destOrd="0" presId="urn:microsoft.com/office/officeart/2005/8/layout/radial1"/>
    <dgm:cxn modelId="{0EBD365A-4A94-42D7-B0CA-A095B9771090}" type="presOf" srcId="{4C4B4250-6B79-4B1A-982C-9AF802C3FF24}" destId="{A796D93F-C9EA-40E5-AAC4-3D0C9235A74C}" srcOrd="0" destOrd="0" presId="urn:microsoft.com/office/officeart/2005/8/layout/radial1"/>
    <dgm:cxn modelId="{5C3C59C8-8731-4352-908E-BA4617E8F171}" type="presOf" srcId="{E999EEFA-8F27-4043-A45D-C3565D0C7D3D}" destId="{8DF66E71-41B8-40DE-8F9A-36971EE08898}" srcOrd="1" destOrd="0" presId="urn:microsoft.com/office/officeart/2005/8/layout/radial1"/>
    <dgm:cxn modelId="{31C93CCF-7080-405B-AD98-FB8F00173164}" type="presOf" srcId="{B6BCCAE8-2A84-431B-9346-83C3D122F3E8}" destId="{E2A60F4F-F373-49C9-A3B7-DF28B0893511}" srcOrd="1" destOrd="0" presId="urn:microsoft.com/office/officeart/2005/8/layout/radial1"/>
    <dgm:cxn modelId="{8DF63F9D-F311-4686-AC6D-0D83C81D04F3}" type="presOf" srcId="{D0DA0657-DC75-41D6-ADB5-58A40B1EE1AC}" destId="{788CDAF5-6B82-4F4F-BD8A-5CAC04F53B16}" srcOrd="1" destOrd="0" presId="urn:microsoft.com/office/officeart/2005/8/layout/radial1"/>
    <dgm:cxn modelId="{3F07A8FB-A737-459A-A82E-DD3A17B45570}" type="presOf" srcId="{61F32357-35CF-41AA-97A5-A3851AC657C5}" destId="{A8F440DF-EA74-4CFC-996A-8F177AC4843A}" srcOrd="0" destOrd="0" presId="urn:microsoft.com/office/officeart/2005/8/layout/radial1"/>
    <dgm:cxn modelId="{1BADF36D-367A-4833-BD8B-BF0E862A2F59}" type="presOf" srcId="{1BE24D17-E662-4F91-B01B-0A45B0FF0A36}" destId="{8F5CC95C-329E-4AE3-BF68-B9881554887E}" srcOrd="0" destOrd="0" presId="urn:microsoft.com/office/officeart/2005/8/layout/radial1"/>
    <dgm:cxn modelId="{0F31D802-3B47-4F92-BFE7-84C49C4DAAAD}" type="presOf" srcId="{7593E652-B563-4027-B788-51B5DEFFB8CC}" destId="{14D670BF-D77D-4CC0-A5B7-7E7B40394FE2}" srcOrd="1" destOrd="0" presId="urn:microsoft.com/office/officeart/2005/8/layout/radial1"/>
    <dgm:cxn modelId="{55BE534C-DB2E-41B0-9D22-A713827A3659}" type="presOf" srcId="{B6BCCAE8-2A84-431B-9346-83C3D122F3E8}" destId="{68BA6501-A2EA-4FFD-A78D-9AF60DA607D2}" srcOrd="0" destOrd="0" presId="urn:microsoft.com/office/officeart/2005/8/layout/radial1"/>
    <dgm:cxn modelId="{8977B2F6-5233-4CA4-A1B3-BFEB87AAA3C4}" type="presOf" srcId="{025A6E83-7F93-4277-B15A-FA86A8103A60}" destId="{9BBBC9A9-ADAB-4DC5-A48A-AA8A7AF8C3D0}" srcOrd="0" destOrd="0" presId="urn:microsoft.com/office/officeart/2005/8/layout/radial1"/>
    <dgm:cxn modelId="{5D5D5CA8-FC7C-4F18-884E-DD3E8BB152EB}" type="presOf" srcId="{0C05991E-2607-403A-80ED-97A9463AEDEF}" destId="{86D1692D-31E1-4371-ABD0-DFE44EA20C5A}" srcOrd="0" destOrd="0" presId="urn:microsoft.com/office/officeart/2005/8/layout/radial1"/>
    <dgm:cxn modelId="{53872C7D-F8FF-47FF-B5AE-A562613E4005}" srcId="{1BE24D17-E662-4F91-B01B-0A45B0FF0A36}" destId="{0C05991E-2607-403A-80ED-97A9463AEDEF}" srcOrd="9" destOrd="0" parTransId="{B6BCCAE8-2A84-431B-9346-83C3D122F3E8}" sibTransId="{29AEBB33-6F2F-4145-B92E-671482834FE7}"/>
    <dgm:cxn modelId="{A7F6477A-D514-4307-A1E3-25A52D95E8C3}" type="presOf" srcId="{6942EDCD-5EB0-44C5-A0D2-9BF4B3404F53}" destId="{EB1E7B55-7FE8-47C7-ABA0-E8A079BAEFB9}" srcOrd="0" destOrd="0" presId="urn:microsoft.com/office/officeart/2005/8/layout/radial1"/>
    <dgm:cxn modelId="{008DF9C7-959C-40BA-9EF0-C656C86CE1AE}" type="presOf" srcId="{FE711221-A43F-42B2-B8C2-0406FBFF2E8F}" destId="{815985C7-CD7E-47D8-A57D-D312D609F194}" srcOrd="0" destOrd="0" presId="urn:microsoft.com/office/officeart/2005/8/layout/radial1"/>
    <dgm:cxn modelId="{CCBE946C-7EA3-4FC3-812D-9F0364958E3B}" type="presOf" srcId="{025A6E83-7F93-4277-B15A-FA86A8103A60}" destId="{60FD0F5D-036B-4D10-8EE2-1612C5F38B97}" srcOrd="1" destOrd="0" presId="urn:microsoft.com/office/officeart/2005/8/layout/radial1"/>
    <dgm:cxn modelId="{DFC08B47-3AAA-45DB-A749-BDF837ADF7D3}" srcId="{1BE24D17-E662-4F91-B01B-0A45B0FF0A36}" destId="{3796890C-5897-447A-B9AC-601BCAC89014}" srcOrd="0" destOrd="0" parTransId="{B9D713A5-A0FF-4C15-9E6E-9EC942BF56CA}" sibTransId="{F46FA2D5-B7AE-41CD-8170-9FB688F19A1C}"/>
    <dgm:cxn modelId="{3DE11822-360F-4E4E-8098-10ED836BD162}" type="presOf" srcId="{7593E652-B563-4027-B788-51B5DEFFB8CC}" destId="{11F48F89-E817-4EF7-BC62-99F568C9C140}" srcOrd="0" destOrd="0" presId="urn:microsoft.com/office/officeart/2005/8/layout/radial1"/>
    <dgm:cxn modelId="{C931B57A-732F-4A2B-BBFD-194383BD2739}" type="presOf" srcId="{6EA6B2E4-2D1F-43C2-B7BC-BD03B0C0E6B3}" destId="{820154EA-1456-4F04-A54A-7F663FFA405F}" srcOrd="0" destOrd="0" presId="urn:microsoft.com/office/officeart/2005/8/layout/radial1"/>
    <dgm:cxn modelId="{D62E21ED-14CD-44EF-8923-BA87944BB081}" type="presOf" srcId="{D0DA0657-DC75-41D6-ADB5-58A40B1EE1AC}" destId="{8F8036A9-F7AB-4BD3-82D5-6334BC35B816}" srcOrd="0" destOrd="0" presId="urn:microsoft.com/office/officeart/2005/8/layout/radial1"/>
    <dgm:cxn modelId="{C6DA7FFE-3AA7-4C73-B3A0-CF230B4B313C}" type="presOf" srcId="{820C4A48-8067-4007-83F9-1FC582782781}" destId="{215C1A31-746E-4FEE-B8CB-DEEFF828B3FF}" srcOrd="1" destOrd="0" presId="urn:microsoft.com/office/officeart/2005/8/layout/radial1"/>
    <dgm:cxn modelId="{D3B3AFDB-8BBE-43A7-9584-A2235786CCCA}" type="presOf" srcId="{E7FC1BA8-11DA-4591-A687-5093EC32E175}" destId="{0A9E92C1-A5A0-4895-8827-7E09AAB0D51C}" srcOrd="0" destOrd="0" presId="urn:microsoft.com/office/officeart/2005/8/layout/radial1"/>
    <dgm:cxn modelId="{2DA1B33E-FB71-4F3B-857B-D88563E5C3E5}" type="presParOf" srcId="{023CC2E9-66A4-40DB-AEAC-B34F4F2C245B}" destId="{8F5CC95C-329E-4AE3-BF68-B9881554887E}" srcOrd="0" destOrd="0" presId="urn:microsoft.com/office/officeart/2005/8/layout/radial1"/>
    <dgm:cxn modelId="{7F7AC4DA-4B5F-4E18-9529-7702704D60C5}" type="presParOf" srcId="{023CC2E9-66A4-40DB-AEAC-B34F4F2C245B}" destId="{242B9105-F319-4744-B522-3080C7BDE18C}" srcOrd="1" destOrd="0" presId="urn:microsoft.com/office/officeart/2005/8/layout/radial1"/>
    <dgm:cxn modelId="{818438DA-A643-44E3-AE1D-8E0B85C5CCAE}" type="presParOf" srcId="{242B9105-F319-4744-B522-3080C7BDE18C}" destId="{7D4C23B6-9EF1-4247-87CD-207860100B76}" srcOrd="0" destOrd="0" presId="urn:microsoft.com/office/officeart/2005/8/layout/radial1"/>
    <dgm:cxn modelId="{6F6FD76A-6923-49C1-9FF0-2EA4A04B86E0}" type="presParOf" srcId="{023CC2E9-66A4-40DB-AEAC-B34F4F2C245B}" destId="{9B07C5A5-F798-4E00-B9A1-C64345DFBAD2}" srcOrd="2" destOrd="0" presId="urn:microsoft.com/office/officeart/2005/8/layout/radial1"/>
    <dgm:cxn modelId="{1A9FF9DF-CDB4-4969-AEAF-B54415F1FB0F}" type="presParOf" srcId="{023CC2E9-66A4-40DB-AEAC-B34F4F2C245B}" destId="{9BAB008E-6324-4A60-B00C-4828BDE700D3}" srcOrd="3" destOrd="0" presId="urn:microsoft.com/office/officeart/2005/8/layout/radial1"/>
    <dgm:cxn modelId="{70E94513-9AB5-4812-9EDD-C6782228FB6F}" type="presParOf" srcId="{9BAB008E-6324-4A60-B00C-4828BDE700D3}" destId="{8DF66E71-41B8-40DE-8F9A-36971EE08898}" srcOrd="0" destOrd="0" presId="urn:microsoft.com/office/officeart/2005/8/layout/radial1"/>
    <dgm:cxn modelId="{328A8293-815B-40FF-948F-D0A5A12424F9}" type="presParOf" srcId="{023CC2E9-66A4-40DB-AEAC-B34F4F2C245B}" destId="{820154EA-1456-4F04-A54A-7F663FFA405F}" srcOrd="4" destOrd="0" presId="urn:microsoft.com/office/officeart/2005/8/layout/radial1"/>
    <dgm:cxn modelId="{454A799D-1331-40DD-AD8B-18AA828E3293}" type="presParOf" srcId="{023CC2E9-66A4-40DB-AEAC-B34F4F2C245B}" destId="{11F48F89-E817-4EF7-BC62-99F568C9C140}" srcOrd="5" destOrd="0" presId="urn:microsoft.com/office/officeart/2005/8/layout/radial1"/>
    <dgm:cxn modelId="{036970B4-9A40-456C-AF3F-25E0922FD3C6}" type="presParOf" srcId="{11F48F89-E817-4EF7-BC62-99F568C9C140}" destId="{14D670BF-D77D-4CC0-A5B7-7E7B40394FE2}" srcOrd="0" destOrd="0" presId="urn:microsoft.com/office/officeart/2005/8/layout/radial1"/>
    <dgm:cxn modelId="{9F23A3AE-B620-4107-978C-BE81B7CCA533}" type="presParOf" srcId="{023CC2E9-66A4-40DB-AEAC-B34F4F2C245B}" destId="{815985C7-CD7E-47D8-A57D-D312D609F194}" srcOrd="6" destOrd="0" presId="urn:microsoft.com/office/officeart/2005/8/layout/radial1"/>
    <dgm:cxn modelId="{383F8F16-5FA2-4C9B-8CFC-554EA580B82A}" type="presParOf" srcId="{023CC2E9-66A4-40DB-AEAC-B34F4F2C245B}" destId="{85067877-B75E-4540-93CB-230C43E7E915}" srcOrd="7" destOrd="0" presId="urn:microsoft.com/office/officeart/2005/8/layout/radial1"/>
    <dgm:cxn modelId="{EE7C34AB-C84E-46FD-A61E-5E65ED63781F}" type="presParOf" srcId="{85067877-B75E-4540-93CB-230C43E7E915}" destId="{D7F0BC87-EF06-4189-8407-4D8FC05B77D5}" srcOrd="0" destOrd="0" presId="urn:microsoft.com/office/officeart/2005/8/layout/radial1"/>
    <dgm:cxn modelId="{21D88119-8080-409A-957F-B29955C0BE8F}" type="presParOf" srcId="{023CC2E9-66A4-40DB-AEAC-B34F4F2C245B}" destId="{31F09A57-9914-42C7-A61C-380CF544C4FD}" srcOrd="8" destOrd="0" presId="urn:microsoft.com/office/officeart/2005/8/layout/radial1"/>
    <dgm:cxn modelId="{FE72EAC2-6F4F-4FA7-98CA-0DBF74EFF789}" type="presParOf" srcId="{023CC2E9-66A4-40DB-AEAC-B34F4F2C245B}" destId="{8F8036A9-F7AB-4BD3-82D5-6334BC35B816}" srcOrd="9" destOrd="0" presId="urn:microsoft.com/office/officeart/2005/8/layout/radial1"/>
    <dgm:cxn modelId="{143B0740-7157-4475-A653-2A064E74C110}" type="presParOf" srcId="{8F8036A9-F7AB-4BD3-82D5-6334BC35B816}" destId="{788CDAF5-6B82-4F4F-BD8A-5CAC04F53B16}" srcOrd="0" destOrd="0" presId="urn:microsoft.com/office/officeart/2005/8/layout/radial1"/>
    <dgm:cxn modelId="{7AC3CFAC-CE1D-4004-A7B0-BF6ACBEA8D69}" type="presParOf" srcId="{023CC2E9-66A4-40DB-AEAC-B34F4F2C245B}" destId="{A8F440DF-EA74-4CFC-996A-8F177AC4843A}" srcOrd="10" destOrd="0" presId="urn:microsoft.com/office/officeart/2005/8/layout/radial1"/>
    <dgm:cxn modelId="{9EF2BDDA-8722-419D-9E45-06503505D4DC}" type="presParOf" srcId="{023CC2E9-66A4-40DB-AEAC-B34F4F2C245B}" destId="{EB1E7B55-7FE8-47C7-ABA0-E8A079BAEFB9}" srcOrd="11" destOrd="0" presId="urn:microsoft.com/office/officeart/2005/8/layout/radial1"/>
    <dgm:cxn modelId="{A12DFBAB-A572-4DEF-9069-EA8F743E407C}" type="presParOf" srcId="{EB1E7B55-7FE8-47C7-ABA0-E8A079BAEFB9}" destId="{FA283908-64D1-4969-9D95-83B9AA7005C2}" srcOrd="0" destOrd="0" presId="urn:microsoft.com/office/officeart/2005/8/layout/radial1"/>
    <dgm:cxn modelId="{6176F6D0-88DD-4FDB-9371-A98997719DBC}" type="presParOf" srcId="{023CC2E9-66A4-40DB-AEAC-B34F4F2C245B}" destId="{A796D93F-C9EA-40E5-AAC4-3D0C9235A74C}" srcOrd="12" destOrd="0" presId="urn:microsoft.com/office/officeart/2005/8/layout/radial1"/>
    <dgm:cxn modelId="{CF30BC80-15F3-495D-8E81-C89F6373B915}" type="presParOf" srcId="{023CC2E9-66A4-40DB-AEAC-B34F4F2C245B}" destId="{22378DB2-1E14-48D7-8D66-A8B4C25505B1}" srcOrd="13" destOrd="0" presId="urn:microsoft.com/office/officeart/2005/8/layout/radial1"/>
    <dgm:cxn modelId="{A20A8046-B4BF-41F6-925D-21053CB212E7}" type="presParOf" srcId="{22378DB2-1E14-48D7-8D66-A8B4C25505B1}" destId="{60115F17-7898-4E62-9BE5-571B36B1DCD9}" srcOrd="0" destOrd="0" presId="urn:microsoft.com/office/officeart/2005/8/layout/radial1"/>
    <dgm:cxn modelId="{7D17451A-E226-42CE-975F-82209439FA81}" type="presParOf" srcId="{023CC2E9-66A4-40DB-AEAC-B34F4F2C245B}" destId="{0A9E92C1-A5A0-4895-8827-7E09AAB0D51C}" srcOrd="14" destOrd="0" presId="urn:microsoft.com/office/officeart/2005/8/layout/radial1"/>
    <dgm:cxn modelId="{CAC9741F-3FDF-41E7-A3C9-CDE69BF11CE9}" type="presParOf" srcId="{023CC2E9-66A4-40DB-AEAC-B34F4F2C245B}" destId="{9BBBC9A9-ADAB-4DC5-A48A-AA8A7AF8C3D0}" srcOrd="15" destOrd="0" presId="urn:microsoft.com/office/officeart/2005/8/layout/radial1"/>
    <dgm:cxn modelId="{4D1C6E4F-2A9B-4E1E-A1CB-F498350EFFEC}" type="presParOf" srcId="{9BBBC9A9-ADAB-4DC5-A48A-AA8A7AF8C3D0}" destId="{60FD0F5D-036B-4D10-8EE2-1612C5F38B97}" srcOrd="0" destOrd="0" presId="urn:microsoft.com/office/officeart/2005/8/layout/radial1"/>
    <dgm:cxn modelId="{3F8A818F-90C2-42C0-9CF0-52E95A33B8D0}" type="presParOf" srcId="{023CC2E9-66A4-40DB-AEAC-B34F4F2C245B}" destId="{394AFDE7-FBF4-42D9-9FD6-04E92B0A81C3}" srcOrd="16" destOrd="0" presId="urn:microsoft.com/office/officeart/2005/8/layout/radial1"/>
    <dgm:cxn modelId="{88375CEB-FD18-4618-8DF9-7CFFB4FAB947}" type="presParOf" srcId="{023CC2E9-66A4-40DB-AEAC-B34F4F2C245B}" destId="{5397FACC-8FC8-441D-892B-64F5F883AA19}" srcOrd="17" destOrd="0" presId="urn:microsoft.com/office/officeart/2005/8/layout/radial1"/>
    <dgm:cxn modelId="{159A1120-1B9E-4C0D-87D3-57BA4D1462AA}" type="presParOf" srcId="{5397FACC-8FC8-441D-892B-64F5F883AA19}" destId="{215C1A31-746E-4FEE-B8CB-DEEFF828B3FF}" srcOrd="0" destOrd="0" presId="urn:microsoft.com/office/officeart/2005/8/layout/radial1"/>
    <dgm:cxn modelId="{2F7EA35A-3270-47E6-B718-19B53C8DEBCA}" type="presParOf" srcId="{023CC2E9-66A4-40DB-AEAC-B34F4F2C245B}" destId="{8469FD67-D12E-472F-ADBD-A4AB384AD2BD}" srcOrd="18" destOrd="0" presId="urn:microsoft.com/office/officeart/2005/8/layout/radial1"/>
    <dgm:cxn modelId="{DC91BEE6-62D0-4668-9826-A6241070C2B0}" type="presParOf" srcId="{023CC2E9-66A4-40DB-AEAC-B34F4F2C245B}" destId="{68BA6501-A2EA-4FFD-A78D-9AF60DA607D2}" srcOrd="19" destOrd="0" presId="urn:microsoft.com/office/officeart/2005/8/layout/radial1"/>
    <dgm:cxn modelId="{7B797410-5AD4-43F7-8422-F2C01083F363}" type="presParOf" srcId="{68BA6501-A2EA-4FFD-A78D-9AF60DA607D2}" destId="{E2A60F4F-F373-49C9-A3B7-DF28B0893511}" srcOrd="0" destOrd="0" presId="urn:microsoft.com/office/officeart/2005/8/layout/radial1"/>
    <dgm:cxn modelId="{AF0414CC-530F-47A9-B131-136E916E2107}" type="presParOf" srcId="{023CC2E9-66A4-40DB-AEAC-B34F4F2C245B}" destId="{86D1692D-31E1-4371-ABD0-DFE44EA20C5A}"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CC95C-329E-4AE3-BF68-B9881554887E}">
      <dsp:nvSpPr>
        <dsp:cNvPr id="0" name=""/>
        <dsp:cNvSpPr/>
      </dsp:nvSpPr>
      <dsp:spPr>
        <a:xfrm>
          <a:off x="2819400" y="2005008"/>
          <a:ext cx="1981199" cy="1652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Arial" charset="0"/>
              <a:cs typeface="Arial" charset="0"/>
            </a:rPr>
            <a:t>Sustainability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err="1" smtClean="0">
              <a:ln>
                <a:noFill/>
              </a:ln>
              <a:solidFill>
                <a:schemeClr val="tx1"/>
              </a:solidFill>
              <a:effectLst/>
              <a:latin typeface="Arial" charset="0"/>
              <a:cs typeface="Arial" charset="0"/>
            </a:rPr>
            <a:t>Transdisciplinarity</a:t>
          </a:r>
          <a:endParaRPr kumimoji="0" lang="en-US" sz="1200" b="0" i="0" u="none" strike="noStrike" kern="1200"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Arial" charset="0"/>
              <a:cs typeface="Arial" charset="0"/>
            </a:rPr>
            <a:t>Systems Thinking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cs typeface="Arial" charset="0"/>
            </a:rPr>
            <a:t>GLOBAL CHANGE</a:t>
          </a:r>
        </a:p>
      </dsp:txBody>
      <dsp:txXfrm>
        <a:off x="3109540" y="2247025"/>
        <a:ext cx="1400919" cy="1168561"/>
      </dsp:txXfrm>
    </dsp:sp>
    <dsp:sp modelId="{242B9105-F319-4744-B522-3080C7BDE18C}">
      <dsp:nvSpPr>
        <dsp:cNvPr id="0" name=""/>
        <dsp:cNvSpPr/>
      </dsp:nvSpPr>
      <dsp:spPr>
        <a:xfrm rot="16200000">
          <a:off x="3357151" y="1539428"/>
          <a:ext cx="905696" cy="25463"/>
        </a:xfrm>
        <a:custGeom>
          <a:avLst/>
          <a:gdLst/>
          <a:ahLst/>
          <a:cxnLst/>
          <a:rect l="0" t="0" r="0" b="0"/>
          <a:pathLst>
            <a:path>
              <a:moveTo>
                <a:pt x="0" y="12731"/>
              </a:moveTo>
              <a:lnTo>
                <a:pt x="905696"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87357" y="1529518"/>
        <a:ext cx="45284" cy="45284"/>
      </dsp:txXfrm>
    </dsp:sp>
    <dsp:sp modelId="{9B07C5A5-F798-4E00-B9A1-C64345DFBAD2}">
      <dsp:nvSpPr>
        <dsp:cNvPr id="0" name=""/>
        <dsp:cNvSpPr/>
      </dsp:nvSpPr>
      <dsp:spPr>
        <a:xfrm>
          <a:off x="3271021" y="21354"/>
          <a:ext cx="1077957" cy="1077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Roadmaps</a:t>
          </a:r>
          <a:endParaRPr kumimoji="0" lang="en-US" sz="900" b="0" i="0" u="none" strike="noStrike" kern="1200" cap="none" normalizeH="0" baseline="0" dirty="0" smtClean="0">
            <a:ln>
              <a:noFill/>
            </a:ln>
            <a:solidFill>
              <a:schemeClr val="tx1"/>
            </a:solidFill>
            <a:effectLst/>
            <a:latin typeface="Arial" charset="0"/>
            <a:cs typeface="Arial" charset="0"/>
          </a:endParaRPr>
        </a:p>
      </dsp:txBody>
      <dsp:txXfrm>
        <a:off x="3428884" y="179217"/>
        <a:ext cx="762231" cy="762231"/>
      </dsp:txXfrm>
    </dsp:sp>
    <dsp:sp modelId="{9BAB008E-6324-4A60-B00C-4828BDE700D3}">
      <dsp:nvSpPr>
        <dsp:cNvPr id="0" name=""/>
        <dsp:cNvSpPr/>
      </dsp:nvSpPr>
      <dsp:spPr>
        <a:xfrm rot="18360000">
          <a:off x="4146467" y="1764640"/>
          <a:ext cx="858520" cy="25463"/>
        </a:xfrm>
        <a:custGeom>
          <a:avLst/>
          <a:gdLst/>
          <a:ahLst/>
          <a:cxnLst/>
          <a:rect l="0" t="0" r="0" b="0"/>
          <a:pathLst>
            <a:path>
              <a:moveTo>
                <a:pt x="0" y="12731"/>
              </a:moveTo>
              <a:lnTo>
                <a:pt x="858520"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4264" y="1755909"/>
        <a:ext cx="42926" cy="42926"/>
      </dsp:txXfrm>
    </dsp:sp>
    <dsp:sp modelId="{820154EA-1456-4F04-A54A-7F663FFA405F}">
      <dsp:nvSpPr>
        <dsp:cNvPr id="0" name=""/>
        <dsp:cNvSpPr/>
      </dsp:nvSpPr>
      <dsp:spPr>
        <a:xfrm>
          <a:off x="4605865" y="455071"/>
          <a:ext cx="1077957" cy="1077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Systems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Sustainability</a:t>
          </a:r>
          <a:r>
            <a:rPr kumimoji="0" lang="en-US" sz="900" b="0" i="0" u="none" strike="noStrike" kern="1200" cap="none" normalizeH="0" baseline="0" dirty="0" smtClean="0">
              <a:ln>
                <a:noFill/>
              </a:ln>
              <a:solidFill>
                <a:schemeClr val="tx1"/>
              </a:solidFill>
              <a:effectLst/>
              <a:latin typeface="Arial" charset="0"/>
              <a:cs typeface="Arial" charset="0"/>
            </a:rPr>
            <a:t> </a:t>
          </a:r>
        </a:p>
      </dsp:txBody>
      <dsp:txXfrm>
        <a:off x="4763728" y="612934"/>
        <a:ext cx="762231" cy="762231"/>
      </dsp:txXfrm>
    </dsp:sp>
    <dsp:sp modelId="{11F48F89-E817-4EF7-BC62-99F568C9C140}">
      <dsp:nvSpPr>
        <dsp:cNvPr id="0" name=""/>
        <dsp:cNvSpPr/>
      </dsp:nvSpPr>
      <dsp:spPr>
        <a:xfrm rot="20520000">
          <a:off x="4714410" y="2401009"/>
          <a:ext cx="761447" cy="25463"/>
        </a:xfrm>
        <a:custGeom>
          <a:avLst/>
          <a:gdLst/>
          <a:ahLst/>
          <a:cxnLst/>
          <a:rect l="0" t="0" r="0" b="0"/>
          <a:pathLst>
            <a:path>
              <a:moveTo>
                <a:pt x="0" y="12731"/>
              </a:moveTo>
              <a:lnTo>
                <a:pt x="761447"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6098" y="2394704"/>
        <a:ext cx="38072" cy="38072"/>
      </dsp:txXfrm>
    </dsp:sp>
    <dsp:sp modelId="{815985C7-CD7E-47D8-A57D-D312D609F194}">
      <dsp:nvSpPr>
        <dsp:cNvPr id="0" name=""/>
        <dsp:cNvSpPr/>
      </dsp:nvSpPr>
      <dsp:spPr>
        <a:xfrm>
          <a:off x="5430844" y="1590558"/>
          <a:ext cx="1077957" cy="1077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Adaptation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 to </a:t>
          </a:r>
          <a:r>
            <a:rPr kumimoji="0" lang="en-US" sz="900" b="1" i="0" u="none" strike="noStrike" kern="1200" cap="none" normalizeH="0" baseline="0" dirty="0" err="1" smtClean="0">
              <a:ln>
                <a:noFill/>
              </a:ln>
              <a:solidFill>
                <a:schemeClr val="tx1"/>
              </a:solidFill>
              <a:effectLst/>
              <a:latin typeface="Arial" charset="0"/>
              <a:cs typeface="Arial" charset="0"/>
            </a:rPr>
            <a:t>Appropria-tion</a:t>
          </a:r>
          <a:r>
            <a:rPr kumimoji="0" lang="en-US" sz="900" b="1" i="0" u="none" strike="noStrike" kern="1200" cap="none" normalizeH="0" baseline="0" dirty="0" smtClean="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of Nature</a:t>
          </a:r>
          <a:endParaRPr kumimoji="0" lang="en-US" sz="900" b="0" i="0" u="none" strike="noStrike" kern="1200" cap="none" normalizeH="0" baseline="0" dirty="0" smtClean="0">
            <a:ln>
              <a:noFill/>
            </a:ln>
            <a:solidFill>
              <a:schemeClr val="tx1"/>
            </a:solidFill>
            <a:effectLst/>
            <a:latin typeface="Arial" charset="0"/>
            <a:cs typeface="Arial" charset="0"/>
          </a:endParaRPr>
        </a:p>
      </dsp:txBody>
      <dsp:txXfrm>
        <a:off x="5588707" y="1748421"/>
        <a:ext cx="762231" cy="762231"/>
      </dsp:txXfrm>
    </dsp:sp>
    <dsp:sp modelId="{85067877-B75E-4540-93CB-230C43E7E915}">
      <dsp:nvSpPr>
        <dsp:cNvPr id="0" name=""/>
        <dsp:cNvSpPr/>
      </dsp:nvSpPr>
      <dsp:spPr>
        <a:xfrm rot="1080000">
          <a:off x="4714410" y="3236140"/>
          <a:ext cx="761447" cy="25463"/>
        </a:xfrm>
        <a:custGeom>
          <a:avLst/>
          <a:gdLst/>
          <a:ahLst/>
          <a:cxnLst/>
          <a:rect l="0" t="0" r="0" b="0"/>
          <a:pathLst>
            <a:path>
              <a:moveTo>
                <a:pt x="0" y="12731"/>
              </a:moveTo>
              <a:lnTo>
                <a:pt x="761447"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6098" y="3229835"/>
        <a:ext cx="38072" cy="38072"/>
      </dsp:txXfrm>
    </dsp:sp>
    <dsp:sp modelId="{31F09A57-9914-42C7-A61C-380CF544C4FD}">
      <dsp:nvSpPr>
        <dsp:cNvPr id="0" name=""/>
        <dsp:cNvSpPr/>
      </dsp:nvSpPr>
      <dsp:spPr>
        <a:xfrm>
          <a:off x="5430844" y="2994097"/>
          <a:ext cx="1077957" cy="1077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Colonialism to modern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Resource Depletion</a:t>
          </a:r>
          <a:endParaRPr kumimoji="0" lang="en-US" sz="900" b="0" i="0" u="none" strike="noStrike" kern="1200" cap="none" normalizeH="0" baseline="0" dirty="0" smtClean="0">
            <a:ln>
              <a:noFill/>
            </a:ln>
            <a:solidFill>
              <a:schemeClr val="tx1"/>
            </a:solidFill>
            <a:effectLst/>
            <a:latin typeface="Arial" charset="0"/>
            <a:cs typeface="Arial" charset="0"/>
          </a:endParaRPr>
        </a:p>
      </dsp:txBody>
      <dsp:txXfrm>
        <a:off x="5588707" y="3151960"/>
        <a:ext cx="762231" cy="762231"/>
      </dsp:txXfrm>
    </dsp:sp>
    <dsp:sp modelId="{8F8036A9-F7AB-4BD3-82D5-6334BC35B816}">
      <dsp:nvSpPr>
        <dsp:cNvPr id="0" name=""/>
        <dsp:cNvSpPr/>
      </dsp:nvSpPr>
      <dsp:spPr>
        <a:xfrm rot="3240000">
          <a:off x="4146467" y="3872508"/>
          <a:ext cx="858520" cy="25463"/>
        </a:xfrm>
        <a:custGeom>
          <a:avLst/>
          <a:gdLst/>
          <a:ahLst/>
          <a:cxnLst/>
          <a:rect l="0" t="0" r="0" b="0"/>
          <a:pathLst>
            <a:path>
              <a:moveTo>
                <a:pt x="0" y="12731"/>
              </a:moveTo>
              <a:lnTo>
                <a:pt x="858520"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4264" y="3863777"/>
        <a:ext cx="42926" cy="42926"/>
      </dsp:txXfrm>
    </dsp:sp>
    <dsp:sp modelId="{A8F440DF-EA74-4CFC-996A-8F177AC4843A}">
      <dsp:nvSpPr>
        <dsp:cNvPr id="0" name=""/>
        <dsp:cNvSpPr/>
      </dsp:nvSpPr>
      <dsp:spPr>
        <a:xfrm>
          <a:off x="4605865" y="4129583"/>
          <a:ext cx="1077957" cy="1077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kern="1200"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kern="1200" cap="none" normalizeH="0" baseline="0" dirty="0" smtClean="0">
            <a:ln>
              <a:noFill/>
            </a:ln>
            <a:solidFill>
              <a:schemeClr val="tx1"/>
            </a:solidFill>
            <a:effectLst/>
            <a:latin typeface="Arial" charset="0"/>
            <a:cs typeface="Arial" charset="0"/>
          </a:endParaRPr>
        </a:p>
      </dsp:txBody>
      <dsp:txXfrm>
        <a:off x="4763728" y="4287446"/>
        <a:ext cx="762231" cy="762231"/>
      </dsp:txXfrm>
    </dsp:sp>
    <dsp:sp modelId="{EB1E7B55-7FE8-47C7-ABA0-E8A079BAEFB9}">
      <dsp:nvSpPr>
        <dsp:cNvPr id="0" name=""/>
        <dsp:cNvSpPr/>
      </dsp:nvSpPr>
      <dsp:spPr>
        <a:xfrm rot="5400000">
          <a:off x="3352802" y="4102069"/>
          <a:ext cx="914394" cy="25463"/>
        </a:xfrm>
        <a:custGeom>
          <a:avLst/>
          <a:gdLst/>
          <a:ahLst/>
          <a:cxnLst/>
          <a:rect l="0" t="0" r="0" b="0"/>
          <a:pathLst>
            <a:path>
              <a:moveTo>
                <a:pt x="0" y="12731"/>
              </a:moveTo>
              <a:lnTo>
                <a:pt x="914394"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87140" y="4091941"/>
        <a:ext cx="45719" cy="45719"/>
      </dsp:txXfrm>
    </dsp:sp>
    <dsp:sp modelId="{A796D93F-C9EA-40E5-AAC4-3D0C9235A74C}">
      <dsp:nvSpPr>
        <dsp:cNvPr id="0" name=""/>
        <dsp:cNvSpPr/>
      </dsp:nvSpPr>
      <dsp:spPr>
        <a:xfrm>
          <a:off x="3271021" y="4571998"/>
          <a:ext cx="1077957" cy="1077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Climate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Change: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Mechanisms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And Impacts</a:t>
          </a:r>
        </a:p>
      </dsp:txBody>
      <dsp:txXfrm>
        <a:off x="3428884" y="4729861"/>
        <a:ext cx="762231" cy="762231"/>
      </dsp:txXfrm>
    </dsp:sp>
    <dsp:sp modelId="{22378DB2-1E14-48D7-8D66-A8B4C25505B1}">
      <dsp:nvSpPr>
        <dsp:cNvPr id="0" name=""/>
        <dsp:cNvSpPr/>
      </dsp:nvSpPr>
      <dsp:spPr>
        <a:xfrm rot="7560000">
          <a:off x="2615011" y="3872508"/>
          <a:ext cx="858520" cy="25463"/>
        </a:xfrm>
        <a:custGeom>
          <a:avLst/>
          <a:gdLst/>
          <a:ahLst/>
          <a:cxnLst/>
          <a:rect l="0" t="0" r="0" b="0"/>
          <a:pathLst>
            <a:path>
              <a:moveTo>
                <a:pt x="0" y="12731"/>
              </a:moveTo>
              <a:lnTo>
                <a:pt x="858520"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22809" y="3863777"/>
        <a:ext cx="42926" cy="42926"/>
      </dsp:txXfrm>
    </dsp:sp>
    <dsp:sp modelId="{0A9E92C1-A5A0-4895-8827-7E09AAB0D51C}">
      <dsp:nvSpPr>
        <dsp:cNvPr id="0" name=""/>
        <dsp:cNvSpPr/>
      </dsp:nvSpPr>
      <dsp:spPr>
        <a:xfrm>
          <a:off x="1936176" y="4129583"/>
          <a:ext cx="1077957" cy="1077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Biodiversity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Conservation</a:t>
          </a:r>
        </a:p>
      </dsp:txBody>
      <dsp:txXfrm>
        <a:off x="2094039" y="4287446"/>
        <a:ext cx="762231" cy="762231"/>
      </dsp:txXfrm>
    </dsp:sp>
    <dsp:sp modelId="{9BBBC9A9-ADAB-4DC5-A48A-AA8A7AF8C3D0}">
      <dsp:nvSpPr>
        <dsp:cNvPr id="0" name=""/>
        <dsp:cNvSpPr/>
      </dsp:nvSpPr>
      <dsp:spPr>
        <a:xfrm rot="9720000">
          <a:off x="2144141" y="3236140"/>
          <a:ext cx="761447" cy="25463"/>
        </a:xfrm>
        <a:custGeom>
          <a:avLst/>
          <a:gdLst/>
          <a:ahLst/>
          <a:cxnLst/>
          <a:rect l="0" t="0" r="0" b="0"/>
          <a:pathLst>
            <a:path>
              <a:moveTo>
                <a:pt x="0" y="12731"/>
              </a:moveTo>
              <a:lnTo>
                <a:pt x="761447"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05829" y="3229835"/>
        <a:ext cx="38072" cy="38072"/>
      </dsp:txXfrm>
    </dsp:sp>
    <dsp:sp modelId="{394AFDE7-FBF4-42D9-9FD6-04E92B0A81C3}">
      <dsp:nvSpPr>
        <dsp:cNvPr id="0" name=""/>
        <dsp:cNvSpPr/>
      </dsp:nvSpPr>
      <dsp:spPr>
        <a:xfrm>
          <a:off x="1111197" y="2994097"/>
          <a:ext cx="1077957" cy="1077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Global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Connectivity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And Density</a:t>
          </a:r>
          <a:endParaRPr kumimoji="0" lang="en-US" sz="900" b="0" i="0" u="none" strike="noStrike" kern="1200" cap="none" normalizeH="0" baseline="0" dirty="0" smtClean="0">
            <a:ln>
              <a:noFill/>
            </a:ln>
            <a:solidFill>
              <a:schemeClr val="tx1"/>
            </a:solidFill>
            <a:effectLst/>
            <a:latin typeface="Arial" charset="0"/>
            <a:cs typeface="Arial" charset="0"/>
          </a:endParaRPr>
        </a:p>
      </dsp:txBody>
      <dsp:txXfrm>
        <a:off x="1269060" y="3151960"/>
        <a:ext cx="762231" cy="762231"/>
      </dsp:txXfrm>
    </dsp:sp>
    <dsp:sp modelId="{5397FACC-8FC8-441D-892B-64F5F883AA19}">
      <dsp:nvSpPr>
        <dsp:cNvPr id="0" name=""/>
        <dsp:cNvSpPr/>
      </dsp:nvSpPr>
      <dsp:spPr>
        <a:xfrm rot="11880000">
          <a:off x="2144141" y="2401009"/>
          <a:ext cx="761447" cy="25463"/>
        </a:xfrm>
        <a:custGeom>
          <a:avLst/>
          <a:gdLst/>
          <a:ahLst/>
          <a:cxnLst/>
          <a:rect l="0" t="0" r="0" b="0"/>
          <a:pathLst>
            <a:path>
              <a:moveTo>
                <a:pt x="0" y="12731"/>
              </a:moveTo>
              <a:lnTo>
                <a:pt x="761447"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05829" y="2394704"/>
        <a:ext cx="38072" cy="38072"/>
      </dsp:txXfrm>
    </dsp:sp>
    <dsp:sp modelId="{8469FD67-D12E-472F-ADBD-A4AB384AD2BD}">
      <dsp:nvSpPr>
        <dsp:cNvPr id="0" name=""/>
        <dsp:cNvSpPr/>
      </dsp:nvSpPr>
      <dsp:spPr>
        <a:xfrm>
          <a:off x="1111197" y="1590558"/>
          <a:ext cx="1077957" cy="1077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Global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Health</a:t>
          </a:r>
          <a:endParaRPr kumimoji="0" lang="en-US" sz="900" b="0" i="0" u="none" strike="noStrike" kern="1200" cap="none" normalizeH="0" baseline="0" dirty="0" smtClean="0">
            <a:ln>
              <a:noFill/>
            </a:ln>
            <a:solidFill>
              <a:schemeClr val="tx1"/>
            </a:solidFill>
            <a:effectLst/>
            <a:latin typeface="Arial" charset="0"/>
            <a:cs typeface="Arial" charset="0"/>
          </a:endParaRPr>
        </a:p>
      </dsp:txBody>
      <dsp:txXfrm>
        <a:off x="1269060" y="1748421"/>
        <a:ext cx="762231" cy="762231"/>
      </dsp:txXfrm>
    </dsp:sp>
    <dsp:sp modelId="{68BA6501-A2EA-4FFD-A78D-9AF60DA607D2}">
      <dsp:nvSpPr>
        <dsp:cNvPr id="0" name=""/>
        <dsp:cNvSpPr/>
      </dsp:nvSpPr>
      <dsp:spPr>
        <a:xfrm rot="14040000">
          <a:off x="2615011" y="1764640"/>
          <a:ext cx="858520" cy="25463"/>
        </a:xfrm>
        <a:custGeom>
          <a:avLst/>
          <a:gdLst/>
          <a:ahLst/>
          <a:cxnLst/>
          <a:rect l="0" t="0" r="0" b="0"/>
          <a:pathLst>
            <a:path>
              <a:moveTo>
                <a:pt x="0" y="12731"/>
              </a:moveTo>
              <a:lnTo>
                <a:pt x="858520"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22809" y="1755909"/>
        <a:ext cx="42926" cy="42926"/>
      </dsp:txXfrm>
    </dsp:sp>
    <dsp:sp modelId="{86D1692D-31E1-4371-ABD0-DFE44EA20C5A}">
      <dsp:nvSpPr>
        <dsp:cNvPr id="0" name=""/>
        <dsp:cNvSpPr/>
      </dsp:nvSpPr>
      <dsp:spPr>
        <a:xfrm>
          <a:off x="1936176" y="455071"/>
          <a:ext cx="1077957" cy="1077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Velocity,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Scarcity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Inequality,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cs typeface="Arial" charset="0"/>
            </a:rPr>
            <a:t>Extremity</a:t>
          </a:r>
        </a:p>
      </dsp:txBody>
      <dsp:txXfrm>
        <a:off x="2094039" y="612934"/>
        <a:ext cx="762231" cy="76223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2291"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2292"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2293"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679902A4-15B5-4DD0-B9D0-3E0015F6AA37}" type="slidenum">
              <a:rPr lang="en-US"/>
              <a:pPr>
                <a:defRPr/>
              </a:pPr>
              <a:t>‹#›</a:t>
            </a:fld>
            <a:endParaRPr lang="en-US"/>
          </a:p>
        </p:txBody>
      </p:sp>
    </p:spTree>
    <p:extLst>
      <p:ext uri="{BB962C8B-B14F-4D97-AF65-F5344CB8AC3E}">
        <p14:creationId xmlns:p14="http://schemas.microsoft.com/office/powerpoint/2010/main" val="398917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512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512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00F88925-4D50-4EB3-B16A-5978A13F961C}" type="slidenum">
              <a:rPr lang="en-US"/>
              <a:pPr>
                <a:defRPr/>
              </a:pPr>
              <a:t>‹#›</a:t>
            </a:fld>
            <a:endParaRPr lang="en-US"/>
          </a:p>
        </p:txBody>
      </p:sp>
    </p:spTree>
    <p:extLst>
      <p:ext uri="{BB962C8B-B14F-4D97-AF65-F5344CB8AC3E}">
        <p14:creationId xmlns:p14="http://schemas.microsoft.com/office/powerpoint/2010/main" val="701124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619B60AD-4F63-4C77-A2A9-031C616148AA}" type="slidenum">
              <a:rPr lang="en-US" smtClean="0"/>
              <a:pPr eaLnBrk="1" hangingPunct="1"/>
              <a:t>1</a:t>
            </a:fld>
            <a:endParaRPr lang="en-US" smtClean="0"/>
          </a:p>
        </p:txBody>
      </p:sp>
      <p:sp>
        <p:nvSpPr>
          <p:cNvPr id="18435" name="Slide Number Placeholder 4"/>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56" tIns="48527" rIns="97056" bIns="48527"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634F4111-834F-4D6F-AE6B-F040F6658D6C}" type="slidenum">
              <a:rPr lang="en-US" sz="1300">
                <a:latin typeface="Times New Roman" pitchFamily="18" charset="0"/>
              </a:rPr>
              <a:pPr algn="r" eaLnBrk="1" hangingPunct="1"/>
              <a:t>1</a:t>
            </a:fld>
            <a:endParaRPr lang="en-US" sz="1300">
              <a:latin typeface="Times New Roman" pitchFamily="18" charset="0"/>
            </a:endParaRPr>
          </a:p>
        </p:txBody>
      </p:sp>
      <p:sp>
        <p:nvSpPr>
          <p:cNvPr id="18436" name="Rectangle 61441"/>
          <p:cNvSpPr>
            <a:spLocks noGrp="1" noRot="1" noChangeAspect="1" noChangeArrowheads="1" noTextEdit="1"/>
          </p:cNvSpPr>
          <p:nvPr>
            <p:ph type="sldImg"/>
          </p:nvPr>
        </p:nvSpPr>
        <p:spPr>
          <a:xfrm>
            <a:off x="1258888" y="720725"/>
            <a:ext cx="4799012" cy="3598863"/>
          </a:xfrm>
          <a:ln cap="flat">
            <a:headEnd type="none" w="med" len="med"/>
            <a:tailEnd type="none" w="med" len="med"/>
          </a:ln>
        </p:spPr>
      </p:sp>
      <p:sp>
        <p:nvSpPr>
          <p:cNvPr id="18437" name="Rectangle 61442"/>
          <p:cNvSpPr>
            <a:spLocks noGrp="1" noChangeArrowheads="1"/>
          </p:cNvSpPr>
          <p:nvPr>
            <p:ph type="body" idx="1"/>
          </p:nvPr>
        </p:nvSpPr>
        <p:spPr>
          <a:noFill/>
        </p:spPr>
        <p:txBody>
          <a:bodyPr lIns="97056" tIns="48527" rIns="97056" bIns="48527"/>
          <a:lstStyle/>
          <a:p>
            <a:pPr eaLnBrk="1" hangingPunct="1"/>
            <a:r>
              <a:rPr lang="en-US" dirty="0" smtClean="0">
                <a:latin typeface="Times New Roman" pitchFamily="18" charset="0"/>
              </a:rPr>
              <a:t>If you weren’t here the first day, welcome to Global Change 1.  I’m George Kling, the lead instructor of the course.  This is part of a sequence of courses and a University Minor – Cross-listed as many different course numbers – makes no difference to you.  Today we have two goals (pick up where we left off after the first lecture…).  First, we want ensure that all of you are comfortable with the </a:t>
            </a:r>
            <a:r>
              <a:rPr lang="en-US" dirty="0" err="1" smtClean="0">
                <a:latin typeface="Times New Roman" pitchFamily="18" charset="0"/>
              </a:rPr>
              <a:t>Ctools</a:t>
            </a:r>
            <a:r>
              <a:rPr lang="en-US" dirty="0" smtClean="0">
                <a:latin typeface="Times New Roman" pitchFamily="18" charset="0"/>
              </a:rPr>
              <a:t> and </a:t>
            </a:r>
            <a:r>
              <a:rPr lang="en-US" dirty="0" err="1" smtClean="0">
                <a:latin typeface="Times New Roman" pitchFamily="18" charset="0"/>
              </a:rPr>
              <a:t>LectureTools</a:t>
            </a:r>
            <a:r>
              <a:rPr lang="en-US" dirty="0" smtClean="0">
                <a:latin typeface="Times New Roman" pitchFamily="18" charset="0"/>
              </a:rPr>
              <a:t> learning environment,  Second we want to assess your current understanding of some of the key issues we will address, to help us better understand how to teach the material.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smtClean="0"/>
          </a:p>
        </p:txBody>
      </p:sp>
      <p:sp>
        <p:nvSpPr>
          <p:cNvPr id="25604" name="Slide Number Placeholder 3"/>
          <p:cNvSpPr>
            <a:spLocks noGrp="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9A5A438A-7FF6-4170-ACB9-9D28E82DC746}"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smtClean="0"/>
          </a:p>
        </p:txBody>
      </p:sp>
      <p:sp>
        <p:nvSpPr>
          <p:cNvPr id="26628" name="Slide Number Placeholder 3"/>
          <p:cNvSpPr>
            <a:spLocks noGrp="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0C73A8E5-A40C-4D79-90AC-08E2261145B0}" type="slidenum">
              <a:rPr lang="en-US" smtClean="0"/>
              <a:pPr eaLnBrk="1" hangingPunct="1"/>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DB782A51-9CCE-4744-BB61-A85D210EA73B}" type="slidenum">
              <a:rPr lang="en-US" smtClean="0"/>
              <a:pPr eaLnBrk="1" hangingPunct="1"/>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smtClean="0"/>
          </a:p>
        </p:txBody>
      </p:sp>
      <p:sp>
        <p:nvSpPr>
          <p:cNvPr id="28676" name="Slide Number Placeholder 3"/>
          <p:cNvSpPr>
            <a:spLocks noGrp="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8E4EC819-AD7E-4918-86B2-3918A8292BA4}" type="slidenum">
              <a:rPr lang="en-US" smtClean="0"/>
              <a:pPr eaLnBrk="1" hangingPunct="1"/>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7610D022-422B-4185-9910-6D75D3FE41A3}" type="slidenum">
              <a:rPr lang="en-US" smtClean="0"/>
              <a:pPr eaLnBrk="1" hangingPunct="1"/>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smtClean="0"/>
          </a:p>
        </p:txBody>
      </p:sp>
      <p:sp>
        <p:nvSpPr>
          <p:cNvPr id="30724" name="Slide Number Placeholder 3"/>
          <p:cNvSpPr>
            <a:spLocks noGrp="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D2939861-5618-499E-8049-2505512C3A56}" type="slidenum">
              <a:rPr lang="en-US" smtClean="0"/>
              <a:pPr eaLnBrk="1" hangingPunct="1"/>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smtClean="0"/>
          </a:p>
        </p:txBody>
      </p:sp>
      <p:sp>
        <p:nvSpPr>
          <p:cNvPr id="31748" name="Slide Number Placeholder 3"/>
          <p:cNvSpPr>
            <a:spLocks noGrp="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A9B5DCFB-1DEB-4C25-9C59-125F53195524}" type="slidenum">
              <a:rPr lang="en-US" smtClean="0"/>
              <a:pPr eaLnBrk="1" hangingPunct="1"/>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460" name="Slide Number Placeholder 3"/>
          <p:cNvSpPr>
            <a:spLocks noGrp="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998B11CA-70CA-454F-BDF2-87ABC78FB619}"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fld id="{411992DB-80CE-4B7D-B1EB-96E8F97051EF}" type="slidenum">
              <a:rPr lang="en-US" sz="1300">
                <a:solidFill>
                  <a:srgbClr val="000000"/>
                </a:solidFill>
                <a:cs typeface="Arial" charset="0"/>
              </a:rPr>
              <a:pPr algn="r" eaLnBrk="1" hangingPunct="1"/>
              <a:t>3</a:t>
            </a:fld>
            <a:endParaRPr lang="en-US" sz="1300">
              <a:solidFill>
                <a:srgbClr val="000000"/>
              </a:solidFill>
              <a:cs typeface="Arial" charset="0"/>
            </a:endParaRPr>
          </a:p>
        </p:txBody>
      </p:sp>
      <p:sp>
        <p:nvSpPr>
          <p:cNvPr id="20483" name="Rectangle 2"/>
          <p:cNvSpPr>
            <a:spLocks noGrp="1" noRot="1" noChangeAspect="1" noChangeArrowheads="1" noTextEdit="1"/>
          </p:cNvSpPr>
          <p:nvPr>
            <p:ph type="sldImg"/>
          </p:nvPr>
        </p:nvSpPr>
        <p:spPr>
          <a:xfrm>
            <a:off x="1258888" y="720725"/>
            <a:ext cx="4800600" cy="3600450"/>
          </a:xfrm>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Faculty, not wheel spins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96E801E6-F279-4699-9097-E9909A9017C9}" type="slidenum">
              <a:rPr lang="en-US" smtClean="0"/>
              <a:pPr eaLnBrk="1" hangingPunct="1"/>
              <a:t>4</a:t>
            </a:fld>
            <a:endParaRPr lang="en-US" smtClean="0"/>
          </a:p>
        </p:txBody>
      </p:sp>
      <p:sp>
        <p:nvSpPr>
          <p:cNvPr id="21507" name="Rectangle 107521"/>
          <p:cNvSpPr>
            <a:spLocks noGrp="1" noRot="1" noChangeAspect="1" noChangeArrowheads="1" noTextEdit="1"/>
          </p:cNvSpPr>
          <p:nvPr>
            <p:ph type="sldImg"/>
          </p:nvPr>
        </p:nvSpPr>
        <p:spPr>
          <a:ln cap="flat">
            <a:headEnd type="none" w="med" len="med"/>
            <a:tailEnd type="none" w="med" len="med"/>
          </a:ln>
        </p:spPr>
      </p:sp>
      <p:sp>
        <p:nvSpPr>
          <p:cNvPr id="21508" name="Rectangle 10752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Ask if this roadmap has helped people to understand where the class is headed and what to expect.  Ask who thinks it hasn’t helped, or is still “complicated”.  There will be some, and that is to be expected because there are 3 professors and the downside is that each one has a different style.  But the upside is that you will never get this experience again with 3 profs in one class, and in fact this is probably the best way of doing it because you sort of get the “best of” album from each of them.  Face it, most profs don’t have enough insight about the world to last a full semester – </a:t>
            </a:r>
            <a:endParaRPr lang="en-US" dirty="0" smtClean="0"/>
          </a:p>
          <a:p>
            <a:pPr eaLnBrk="1" hangingPunct="1"/>
            <a:endParaRPr lang="en-US" i="1" dirty="0" smtClean="0"/>
          </a:p>
          <a:p>
            <a:pPr eaLnBrk="1" hangingPunct="1"/>
            <a:r>
              <a:rPr lang="en-US" i="1" dirty="0" smtClean="0"/>
              <a:t>(I’ve </a:t>
            </a:r>
            <a:r>
              <a:rPr lang="en-US" i="1" dirty="0" smtClean="0"/>
              <a:t>given you all my secrets just today, in one class!  Sure there is more depth in all of it, but, the general tools that I use in my professional life you now know.  It is relatively simple, really, and yet it has kept me in beer and chips for quite a while</a:t>
            </a:r>
            <a:r>
              <a:rPr lang="en-US" i="1" dirty="0" smtClean="0"/>
              <a:t>…)</a:t>
            </a:r>
            <a:endParaRPr lang="en-US" i="1" dirty="0" smtClean="0"/>
          </a:p>
          <a:p>
            <a:pPr eaLnBrk="1" hangingPunct="1"/>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0259" indent="-240259">
              <a:buAutoNum type="arabicPeriod"/>
            </a:pPr>
            <a:r>
              <a:rPr lang="en-US" b="1" u="sng" dirty="0" smtClean="0"/>
              <a:t>Clarity</a:t>
            </a:r>
            <a:r>
              <a:rPr lang="en-US" b="1" u="none" dirty="0" smtClean="0"/>
              <a:t>  </a:t>
            </a:r>
            <a:r>
              <a:rPr lang="en-US" b="0" u="none" dirty="0" smtClean="0"/>
              <a:t>--</a:t>
            </a:r>
            <a:r>
              <a:rPr lang="en-US" b="0" u="none" baseline="0" dirty="0" smtClean="0"/>
              <a:t> this </a:t>
            </a:r>
            <a:r>
              <a:rPr lang="en-US" dirty="0" smtClean="0"/>
              <a:t>is the “gateway standard” of critical thinking, meaning that it is the most important.  If you are not clear</a:t>
            </a:r>
            <a:r>
              <a:rPr lang="en-US" baseline="0" dirty="0" smtClean="0"/>
              <a:t> in the beginning, nothing can follow.  “what is going on with pollution?” versus “how can citizens and policy makers insure that toxic emissions from industry don’t cause ecological damage or harm human health?”</a:t>
            </a:r>
          </a:p>
          <a:p>
            <a:pPr marL="240259" indent="-240259">
              <a:buAutoNum type="arabicPeriod"/>
            </a:pPr>
            <a:r>
              <a:rPr lang="en-US" b="1" u="sng" baseline="0" dirty="0" smtClean="0"/>
              <a:t>Accuracy</a:t>
            </a:r>
            <a:r>
              <a:rPr lang="en-US" baseline="0" dirty="0" smtClean="0"/>
              <a:t> – Is the statement true?  How can we find out?  A statement may be clear, but not true.  “I believe all students in the state of Michigan are below average” – clear but not true.</a:t>
            </a:r>
          </a:p>
          <a:p>
            <a:pPr marL="240259" indent="-240259">
              <a:buAutoNum type="arabicPeriod"/>
            </a:pPr>
            <a:r>
              <a:rPr lang="en-US" b="1" u="sng" baseline="0" dirty="0" smtClean="0"/>
              <a:t>Precision</a:t>
            </a:r>
            <a:r>
              <a:rPr lang="en-US" baseline="0" dirty="0" smtClean="0"/>
              <a:t> – two meanings.  In general with </a:t>
            </a:r>
            <a:r>
              <a:rPr lang="en-US" b="1" baseline="0" dirty="0" smtClean="0"/>
              <a:t>information</a:t>
            </a:r>
            <a:r>
              <a:rPr lang="en-US" baseline="0" dirty="0" smtClean="0"/>
              <a:t> it means </a:t>
            </a:r>
            <a:r>
              <a:rPr lang="en-US" u="sng" baseline="0" dirty="0" smtClean="0"/>
              <a:t>being precise</a:t>
            </a:r>
            <a:r>
              <a:rPr lang="en-US" baseline="0" dirty="0" smtClean="0"/>
              <a:t>, giving enough details to evaluate the statement.  If we said “there are more SUVs in the U.S. now than every before”, that statement is clear, it is accurate, but it isn’t very precise – how many more?  1, 1000, a million?  For a </a:t>
            </a:r>
            <a:r>
              <a:rPr lang="en-US" b="1" i="1" baseline="0" dirty="0" smtClean="0"/>
              <a:t>scientist, precision </a:t>
            </a:r>
            <a:r>
              <a:rPr lang="en-US" baseline="0" dirty="0" smtClean="0"/>
              <a:t>is a measure of the “</a:t>
            </a:r>
            <a:r>
              <a:rPr lang="en-US" b="1" baseline="0" dirty="0" smtClean="0"/>
              <a:t>error</a:t>
            </a:r>
            <a:r>
              <a:rPr lang="en-US" baseline="0" dirty="0" smtClean="0"/>
              <a:t>” in a statement or number – not all statements have absolute accuracy, in fact most don’t and they need a “	qualifier” in order for us to assess HOW accurate the statement is.  If we predict the temperature will increase by 5 degrees Celsius by the end of the century, it makes a difference what the error bounds or precision is in that prediction – if we say it is plus or minus 2 C, then it could increase by 3 or 7 C.  But if the precision is plus or minus 5 degrees, it means that there might be no change at all, or it could warm by 10 C.  The greater the precision, the lower the error, and the more confidence we have in the accuracy of any statement.  </a:t>
            </a:r>
          </a:p>
          <a:p>
            <a:pPr marL="240259" indent="-240259">
              <a:buAutoNum type="arabicPeriod"/>
            </a:pPr>
            <a:r>
              <a:rPr lang="en-US" b="1" u="sng" baseline="0" dirty="0" smtClean="0"/>
              <a:t>Relevance</a:t>
            </a:r>
            <a:r>
              <a:rPr lang="en-US" b="1" u="none" baseline="0" dirty="0" smtClean="0"/>
              <a:t> </a:t>
            </a:r>
            <a:r>
              <a:rPr lang="en-US" b="0" u="none" baseline="0" dirty="0" smtClean="0"/>
              <a:t>– how is a statement used in the argument?  Let’s say that we have the responsibility of reducing toxic pollution by an industrial plant.  In the public comment period one of the plant owners states that “this plant provides 1,000 jobs in this state alone”.  That is a clear statement, it was accurate and precise, but it was not relevant to the task of reducing pollution.</a:t>
            </a:r>
          </a:p>
          <a:p>
            <a:pPr marL="240259" indent="-240259">
              <a:buAutoNum type="arabicPeriod"/>
            </a:pPr>
            <a:r>
              <a:rPr lang="en-US" b="1" u="sng" baseline="0" dirty="0" smtClean="0"/>
              <a:t>Logic</a:t>
            </a:r>
            <a:r>
              <a:rPr lang="en-US" b="0" u="none" baseline="0" dirty="0" smtClean="0"/>
              <a:t> –  “a series of statements that are internally consistent, without contradictions”.  If I say that to get an A in this class you need to attend lecture and pay attention, attend labs and do the assignments, but don’t study for the exams, you can spot right away the contradiction in the argument.   </a:t>
            </a:r>
          </a:p>
          <a:p>
            <a:pPr marL="240259" indent="-240259">
              <a:buAutoNum type="arabicPeriod"/>
            </a:pPr>
            <a:r>
              <a:rPr lang="en-US" b="1" u="sng" baseline="0" dirty="0" smtClean="0"/>
              <a:t>Breadth and Depth</a:t>
            </a:r>
            <a:r>
              <a:rPr lang="en-US" b="0" u="none" baseline="0" dirty="0" smtClean="0"/>
              <a:t> – one big key here is the “assumptions” that are present in nearly all statements and arguments.  E.g., if I say “this class is not difficult”, what are my underlying assumptions?  I assume that you will come to lecture and pay attention, you will go to all the labs and complete the lab assignments, and that you will review and study for the exams.  That is a lot of assumptions.  You can have ALL OF THE ABOVE (clarity, accuracy, precision, relevance, and even logic) and still miss the boat because of assumptions.  Let me use the same example – my recipe for success in this class is clear and logical, but, my assumption is that you want to do well in the course and get a good grade.  If you only want to get a D, then my argument, my reasoning, is wrong or irrelevant.  </a:t>
            </a:r>
          </a:p>
          <a:p>
            <a:pPr marL="480517" lvl="1"/>
            <a:r>
              <a:rPr lang="en-US" b="0" u="none" baseline="0" dirty="0" smtClean="0"/>
              <a:t>Finally consider the </a:t>
            </a:r>
            <a:r>
              <a:rPr lang="en-US" b="1" u="none" baseline="0" dirty="0" smtClean="0"/>
              <a:t>realism of a solution</a:t>
            </a:r>
            <a:r>
              <a:rPr lang="en-US" b="0" u="none" baseline="0" dirty="0" smtClean="0"/>
              <a:t> – the classic example is the response of one presidential administration to the problem of drugs in society, which was “just say no”.  Really?  Come on, does that cover the complexities of the situation?  It is not realistic.</a:t>
            </a:r>
          </a:p>
          <a:p>
            <a:pPr marL="480517" lvl="1"/>
            <a:endParaRPr lang="en-US" b="0" u="none" baseline="0" dirty="0" smtClean="0"/>
          </a:p>
          <a:p>
            <a:pPr marL="480517" lvl="1"/>
            <a:r>
              <a:rPr lang="en-US" b="1" u="none" baseline="0" dirty="0" smtClean="0"/>
              <a:t>All of these criteria need to be used as “evidence” to support your reasoning, to support an argument.  And in this class we will help you to practice this kind of reasoning while learning about global change</a:t>
            </a:r>
            <a:r>
              <a:rPr lang="en-US" b="0" u="none" baseline="0" dirty="0" smtClean="0"/>
              <a:t>   </a:t>
            </a:r>
            <a:endParaRPr lang="en-US" b="1" u="sng" dirty="0"/>
          </a:p>
        </p:txBody>
      </p:sp>
      <p:sp>
        <p:nvSpPr>
          <p:cNvPr id="4" name="Slide Number Placeholder 3"/>
          <p:cNvSpPr>
            <a:spLocks noGrp="1"/>
          </p:cNvSpPr>
          <p:nvPr>
            <p:ph type="sldNum" sz="quarter" idx="10"/>
          </p:nvPr>
        </p:nvSpPr>
        <p:spPr/>
        <p:txBody>
          <a:bodyPr/>
          <a:lstStyle/>
          <a:p>
            <a:fld id="{095FC027-790A-47B7-BF4B-E5CEA3D34CA2}" type="slidenum">
              <a:rPr lang="en-US" smtClean="0"/>
              <a:t>5</a:t>
            </a:fld>
            <a:endParaRPr lang="en-US"/>
          </a:p>
        </p:txBody>
      </p:sp>
    </p:spTree>
    <p:extLst>
      <p:ext uri="{BB962C8B-B14F-4D97-AF65-F5344CB8AC3E}">
        <p14:creationId xmlns:p14="http://schemas.microsoft.com/office/powerpoint/2010/main" val="423976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eaLnBrk="1" hangingPunct="1"/>
            <a:endParaRPr lang="en-US" smtClean="0"/>
          </a:p>
        </p:txBody>
      </p:sp>
      <p:sp>
        <p:nvSpPr>
          <p:cNvPr id="22532" name="Slide Number Placeholder 3"/>
          <p:cNvSpPr>
            <a:spLocks noGrp="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44D2AB9E-1248-461F-B6AD-9A7EDAF91D70}"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3B685BF2-D2AA-4BD0-AF7C-CC4D1AAB4BD7}" type="slidenum">
              <a:rPr lang="en-US" smtClean="0"/>
              <a:pPr eaLnBrk="1" hangingPunct="1"/>
              <a:t>7</a:t>
            </a:fld>
            <a:endParaRPr lang="en-US" smtClean="0"/>
          </a:p>
        </p:txBody>
      </p:sp>
      <p:sp>
        <p:nvSpPr>
          <p:cNvPr id="23555" name="Slide Number Placeholder 4"/>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56" tIns="48527" rIns="97056" bIns="48527"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933DDF41-08DC-4BB5-B84C-C58ED9ECAAD3}" type="slidenum">
              <a:rPr lang="en-US" sz="1300">
                <a:latin typeface="Times New Roman" pitchFamily="18" charset="0"/>
              </a:rPr>
              <a:pPr algn="r" eaLnBrk="1" hangingPunct="1"/>
              <a:t>7</a:t>
            </a:fld>
            <a:endParaRPr lang="en-US" sz="1300">
              <a:latin typeface="Times New Roman" pitchFamily="18" charset="0"/>
            </a:endParaRPr>
          </a:p>
        </p:txBody>
      </p:sp>
      <p:sp>
        <p:nvSpPr>
          <p:cNvPr id="23556" name="Rectangle 67585"/>
          <p:cNvSpPr>
            <a:spLocks noGrp="1" noRot="1" noChangeAspect="1" noChangeArrowheads="1" noTextEdit="1"/>
          </p:cNvSpPr>
          <p:nvPr>
            <p:ph type="sldImg"/>
          </p:nvPr>
        </p:nvSpPr>
        <p:spPr>
          <a:xfrm>
            <a:off x="1258888" y="720725"/>
            <a:ext cx="4799012" cy="3598863"/>
          </a:xfrm>
          <a:ln cap="flat">
            <a:headEnd type="none" w="med" len="med"/>
            <a:tailEnd type="none" w="med" len="med"/>
          </a:ln>
        </p:spPr>
      </p:sp>
      <p:sp>
        <p:nvSpPr>
          <p:cNvPr id="23557" name="Rectangle 67586"/>
          <p:cNvSpPr>
            <a:spLocks noGrp="1" noChangeArrowheads="1"/>
          </p:cNvSpPr>
          <p:nvPr>
            <p:ph type="body" idx="1"/>
          </p:nvPr>
        </p:nvSpPr>
        <p:spPr>
          <a:noFill/>
        </p:spPr>
        <p:txBody>
          <a:bodyPr lIns="97056" tIns="48527" rIns="97056" bIns="48527"/>
          <a:lstStyle/>
          <a:p>
            <a:pPr eaLnBrk="1" hangingPunct="1"/>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eaLnBrk="1" hangingPunct="1"/>
            <a:r>
              <a:rPr lang="en-US" smtClean="0">
                <a:latin typeface="Comic Sans MS" pitchFamily="66" charset="0"/>
              </a:rPr>
              <a:t>2.  Click on ‘Student Registration’</a:t>
            </a:r>
          </a:p>
          <a:p>
            <a:pPr eaLnBrk="1" hangingPunct="1"/>
            <a:r>
              <a:rPr lang="en-US" smtClean="0">
                <a:latin typeface="Comic Sans MS" pitchFamily="66" charset="0"/>
              </a:rPr>
              <a:t>3.  Enter  “481”  as the zip code (upper right)</a:t>
            </a:r>
          </a:p>
          <a:p>
            <a:pPr eaLnBrk="1" hangingPunct="1"/>
            <a:r>
              <a:rPr lang="en-US" smtClean="0">
                <a:latin typeface="Comic Sans MS" pitchFamily="66" charset="0"/>
              </a:rPr>
              <a:t>4.  Choose  ‘University of Michigan – Ann Arbor’  as the school</a:t>
            </a:r>
          </a:p>
          <a:p>
            <a:pPr eaLnBrk="1" hangingPunct="1"/>
            <a:r>
              <a:rPr lang="en-US" smtClean="0">
                <a:latin typeface="Comic Sans MS" pitchFamily="66" charset="0"/>
              </a:rPr>
              <a:t>5.  Select  “Fall” and then this course from the drop-down menus</a:t>
            </a:r>
          </a:p>
          <a:p>
            <a:pPr eaLnBrk="1" hangingPunct="1"/>
            <a:r>
              <a:rPr lang="en-US" smtClean="0">
                <a:latin typeface="Comic Sans MS" pitchFamily="66" charset="0"/>
              </a:rPr>
              <a:t>	Our course is the 3</a:t>
            </a:r>
            <a:r>
              <a:rPr lang="en-US" baseline="30000" smtClean="0">
                <a:latin typeface="Comic Sans MS" pitchFamily="66" charset="0"/>
              </a:rPr>
              <a:t>rd</a:t>
            </a:r>
            <a:r>
              <a:rPr lang="en-US" smtClean="0">
                <a:latin typeface="Comic Sans MS" pitchFamily="66" charset="0"/>
              </a:rPr>
              <a:t> one listed</a:t>
            </a:r>
          </a:p>
          <a:p>
            <a:pPr eaLnBrk="1" hangingPunct="1"/>
            <a:r>
              <a:rPr lang="en-US" smtClean="0">
                <a:latin typeface="Comic Sans MS" pitchFamily="66" charset="0"/>
              </a:rPr>
              <a:t>6.  Fill in your name and choose a password, then click on “register” </a:t>
            </a:r>
          </a:p>
          <a:p>
            <a:pPr eaLnBrk="1" hangingPunct="1"/>
            <a:endParaRPr lang="en-US" smtClean="0"/>
          </a:p>
        </p:txBody>
      </p:sp>
      <p:sp>
        <p:nvSpPr>
          <p:cNvPr id="24580" name="Slide Number Placeholder 3"/>
          <p:cNvSpPr>
            <a:spLocks noGrp="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5287E18A-D5FB-4CAC-B7C9-0081D55451D5}"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smtClean="0"/>
          </a:p>
        </p:txBody>
      </p:sp>
      <p:sp>
        <p:nvSpPr>
          <p:cNvPr id="25604" name="Slide Number Placeholder 3"/>
          <p:cNvSpPr>
            <a:spLocks noGrp="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9A5A438A-7FF6-4170-ACB9-9D28E82DC746}"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90C53B-46BF-4508-8457-F645FAFC4920}" type="slidenum">
              <a:rPr lang="en-US"/>
              <a:pPr>
                <a:defRPr/>
              </a:pPr>
              <a:t>‹#›</a:t>
            </a:fld>
            <a:endParaRPr lang="en-US"/>
          </a:p>
        </p:txBody>
      </p:sp>
    </p:spTree>
    <p:extLst>
      <p:ext uri="{BB962C8B-B14F-4D97-AF65-F5344CB8AC3E}">
        <p14:creationId xmlns:p14="http://schemas.microsoft.com/office/powerpoint/2010/main" val="83789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83D463-F698-4BA5-8FC7-5304A778A826}" type="slidenum">
              <a:rPr lang="en-US"/>
              <a:pPr>
                <a:defRPr/>
              </a:pPr>
              <a:t>‹#›</a:t>
            </a:fld>
            <a:endParaRPr lang="en-US"/>
          </a:p>
        </p:txBody>
      </p:sp>
    </p:spTree>
    <p:extLst>
      <p:ext uri="{BB962C8B-B14F-4D97-AF65-F5344CB8AC3E}">
        <p14:creationId xmlns:p14="http://schemas.microsoft.com/office/powerpoint/2010/main" val="338465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76B073-BD76-481E-A97F-3ACC328B77D6}" type="slidenum">
              <a:rPr lang="en-US"/>
              <a:pPr>
                <a:defRPr/>
              </a:pPr>
              <a:t>‹#›</a:t>
            </a:fld>
            <a:endParaRPr lang="en-US"/>
          </a:p>
        </p:txBody>
      </p:sp>
    </p:spTree>
    <p:extLst>
      <p:ext uri="{BB962C8B-B14F-4D97-AF65-F5344CB8AC3E}">
        <p14:creationId xmlns:p14="http://schemas.microsoft.com/office/powerpoint/2010/main" val="306941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7C2ED9-738C-4C2B-8D15-E4E77AA1DF14}" type="slidenum">
              <a:rPr lang="en-US"/>
              <a:pPr>
                <a:defRPr/>
              </a:pPr>
              <a:t>‹#›</a:t>
            </a:fld>
            <a:endParaRPr lang="en-US"/>
          </a:p>
        </p:txBody>
      </p:sp>
    </p:spTree>
    <p:extLst>
      <p:ext uri="{BB962C8B-B14F-4D97-AF65-F5344CB8AC3E}">
        <p14:creationId xmlns:p14="http://schemas.microsoft.com/office/powerpoint/2010/main" val="106610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A0F760-0ABB-4EFF-B6C2-CAB2F2979D23}" type="slidenum">
              <a:rPr lang="en-US"/>
              <a:pPr>
                <a:defRPr/>
              </a:pPr>
              <a:t>‹#›</a:t>
            </a:fld>
            <a:endParaRPr lang="en-US"/>
          </a:p>
        </p:txBody>
      </p:sp>
    </p:spTree>
    <p:extLst>
      <p:ext uri="{BB962C8B-B14F-4D97-AF65-F5344CB8AC3E}">
        <p14:creationId xmlns:p14="http://schemas.microsoft.com/office/powerpoint/2010/main" val="98860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E78B6C-701E-4E5A-8DF8-4F3F1DC580AC}" type="slidenum">
              <a:rPr lang="en-US"/>
              <a:pPr>
                <a:defRPr/>
              </a:pPr>
              <a:t>‹#›</a:t>
            </a:fld>
            <a:endParaRPr lang="en-US"/>
          </a:p>
        </p:txBody>
      </p:sp>
    </p:spTree>
    <p:extLst>
      <p:ext uri="{BB962C8B-B14F-4D97-AF65-F5344CB8AC3E}">
        <p14:creationId xmlns:p14="http://schemas.microsoft.com/office/powerpoint/2010/main" val="172221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4DDDC7-CBCB-461D-A866-9B39D6735026}" type="slidenum">
              <a:rPr lang="en-US"/>
              <a:pPr>
                <a:defRPr/>
              </a:pPr>
              <a:t>‹#›</a:t>
            </a:fld>
            <a:endParaRPr lang="en-US"/>
          </a:p>
        </p:txBody>
      </p:sp>
    </p:spTree>
    <p:extLst>
      <p:ext uri="{BB962C8B-B14F-4D97-AF65-F5344CB8AC3E}">
        <p14:creationId xmlns:p14="http://schemas.microsoft.com/office/powerpoint/2010/main" val="34879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F1F34F-4CB4-4E6A-A3D1-88F4B56C0E1C}" type="slidenum">
              <a:rPr lang="en-US"/>
              <a:pPr>
                <a:defRPr/>
              </a:pPr>
              <a:t>‹#›</a:t>
            </a:fld>
            <a:endParaRPr lang="en-US"/>
          </a:p>
        </p:txBody>
      </p:sp>
    </p:spTree>
    <p:extLst>
      <p:ext uri="{BB962C8B-B14F-4D97-AF65-F5344CB8AC3E}">
        <p14:creationId xmlns:p14="http://schemas.microsoft.com/office/powerpoint/2010/main" val="225981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C39B22D-025D-416F-81F3-82B8AAD6FD72}" type="slidenum">
              <a:rPr lang="en-US"/>
              <a:pPr>
                <a:defRPr/>
              </a:pPr>
              <a:t>‹#›</a:t>
            </a:fld>
            <a:endParaRPr lang="en-US"/>
          </a:p>
        </p:txBody>
      </p:sp>
    </p:spTree>
    <p:extLst>
      <p:ext uri="{BB962C8B-B14F-4D97-AF65-F5344CB8AC3E}">
        <p14:creationId xmlns:p14="http://schemas.microsoft.com/office/powerpoint/2010/main" val="329307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3F7EBD-6942-4AC4-8DAB-0A9A8AAA819F}" type="slidenum">
              <a:rPr lang="en-US"/>
              <a:pPr>
                <a:defRPr/>
              </a:pPr>
              <a:t>‹#›</a:t>
            </a:fld>
            <a:endParaRPr lang="en-US"/>
          </a:p>
        </p:txBody>
      </p:sp>
    </p:spTree>
    <p:extLst>
      <p:ext uri="{BB962C8B-B14F-4D97-AF65-F5344CB8AC3E}">
        <p14:creationId xmlns:p14="http://schemas.microsoft.com/office/powerpoint/2010/main" val="206121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923BEA-14B4-4AF2-92FC-223A95F53AA1}" type="slidenum">
              <a:rPr lang="en-US"/>
              <a:pPr>
                <a:defRPr/>
              </a:pPr>
              <a:t>‹#›</a:t>
            </a:fld>
            <a:endParaRPr lang="en-US"/>
          </a:p>
        </p:txBody>
      </p:sp>
    </p:spTree>
    <p:extLst>
      <p:ext uri="{BB962C8B-B14F-4D97-AF65-F5344CB8AC3E}">
        <p14:creationId xmlns:p14="http://schemas.microsoft.com/office/powerpoint/2010/main" val="163059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BC73E83-0807-42A1-A007-58C68E6ADE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lobalchange.umich.edu/globalchange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tools.umich.ed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Slide Number Placeholder 6"/>
          <p:cNvSpPr txBox="1">
            <a:spLocks noGrp="1"/>
          </p:cNvSpPr>
          <p:nvPr/>
        </p:nvSpPr>
        <p:spPr bwMode="auto">
          <a:xfrm>
            <a:off x="7315200" y="6248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569F0E2-9135-4EA7-8516-D2237D3C8375}" type="slidenum">
              <a:rPr lang="en-US" sz="1000">
                <a:latin typeface="Comic Sans MS" pitchFamily="66" charset="0"/>
              </a:rPr>
              <a:pPr algn="r" eaLnBrk="1" hangingPunct="1"/>
              <a:t>1</a:t>
            </a:fld>
            <a:endParaRPr lang="en-US" sz="1000">
              <a:latin typeface="Comic Sans MS" pitchFamily="66" charset="0"/>
            </a:endParaRPr>
          </a:p>
        </p:txBody>
      </p:sp>
      <p:sp>
        <p:nvSpPr>
          <p:cNvPr id="2051" name="Title 60417"/>
          <p:cNvSpPr>
            <a:spLocks noGrp="1" noChangeArrowheads="1"/>
          </p:cNvSpPr>
          <p:nvPr>
            <p:ph type="title" idx="4294967295"/>
          </p:nvPr>
        </p:nvSpPr>
        <p:spPr>
          <a:xfrm>
            <a:off x="685800" y="-76200"/>
            <a:ext cx="7772400" cy="914400"/>
          </a:xfrm>
        </p:spPr>
        <p:txBody>
          <a:bodyPr/>
          <a:lstStyle/>
          <a:p>
            <a:pPr eaLnBrk="1" hangingPunct="1">
              <a:lnSpc>
                <a:spcPct val="120000"/>
              </a:lnSpc>
              <a:spcAft>
                <a:spcPct val="20000"/>
              </a:spcAft>
            </a:pPr>
            <a:r>
              <a:rPr lang="en-US" sz="2400" smtClean="0">
                <a:solidFill>
                  <a:schemeClr val="bg1"/>
                </a:solidFill>
                <a:latin typeface="Comic Sans MS" pitchFamily="66" charset="0"/>
              </a:rPr>
              <a:t>Global Change 1:  Physical Processes</a:t>
            </a:r>
            <a:br>
              <a:rPr lang="en-US" sz="2400" smtClean="0">
                <a:solidFill>
                  <a:schemeClr val="bg1"/>
                </a:solidFill>
                <a:latin typeface="Comic Sans MS" pitchFamily="66" charset="0"/>
              </a:rPr>
            </a:br>
            <a:endParaRPr lang="en-US" sz="2400" smtClean="0">
              <a:solidFill>
                <a:schemeClr val="bg1"/>
              </a:solidFill>
              <a:latin typeface="Comic Sans MS" pitchFamily="66" charset="0"/>
            </a:endParaRPr>
          </a:p>
        </p:txBody>
      </p:sp>
      <p:sp>
        <p:nvSpPr>
          <p:cNvPr id="2052" name="Rectangle 60422" descr="Global Change Web">
            <a:hlinkClick r:id="rId3"/>
          </p:cNvPr>
          <p:cNvSpPr>
            <a:spLocks noChangeAspect="1" noChangeArrowheads="1"/>
          </p:cNvSpPr>
          <p:nvPr/>
        </p:nvSpPr>
        <p:spPr bwMode="auto">
          <a:xfrm>
            <a:off x="381000" y="5486400"/>
            <a:ext cx="5889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53" name="Picture 1"/>
          <p:cNvPicPr>
            <a:picLocks noChangeAspect="1" noChangeArrowheads="1"/>
          </p:cNvPicPr>
          <p:nvPr/>
        </p:nvPicPr>
        <p:blipFill>
          <a:blip r:embed="rId4">
            <a:extLst>
              <a:ext uri="{28A0092B-C50C-407E-A947-70E740481C1C}">
                <a14:useLocalDpi xmlns:a14="http://schemas.microsoft.com/office/drawing/2010/main" val="0"/>
              </a:ext>
            </a:extLst>
          </a:blip>
          <a:srcRect l="3477" t="17348" r="2464" b="4520"/>
          <a:stretch>
            <a:fillRect/>
          </a:stretch>
        </p:blipFill>
        <p:spPr bwMode="auto">
          <a:xfrm>
            <a:off x="304800" y="661988"/>
            <a:ext cx="9144000" cy="61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60419"/>
          <p:cNvSpPr>
            <a:spLocks noChangeArrowheads="1"/>
          </p:cNvSpPr>
          <p:nvPr/>
        </p:nvSpPr>
        <p:spPr bwMode="auto">
          <a:xfrm>
            <a:off x="152400" y="6461125"/>
            <a:ext cx="3624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chemeClr val="bg1"/>
                </a:solidFill>
                <a:latin typeface="Comic Sans MS" pitchFamily="66" charset="0"/>
              </a:rPr>
              <a:t>www.globalchange.umich.edu/</a:t>
            </a:r>
          </a:p>
        </p:txBody>
      </p:sp>
      <p:sp>
        <p:nvSpPr>
          <p:cNvPr id="2055" name="Text Box 7"/>
          <p:cNvSpPr txBox="1">
            <a:spLocks noChangeArrowheads="1"/>
          </p:cNvSpPr>
          <p:nvPr/>
        </p:nvSpPr>
        <p:spPr bwMode="auto">
          <a:xfrm>
            <a:off x="0" y="515938"/>
            <a:ext cx="16160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latin typeface="Comic Sans MS" pitchFamily="66" charset="0"/>
                <a:cs typeface="Arial" charset="0"/>
              </a:rPr>
              <a:t>Environ 110 </a:t>
            </a:r>
            <a:r>
              <a:rPr lang="en-US" dirty="0" err="1">
                <a:solidFill>
                  <a:schemeClr val="bg1"/>
                </a:solidFill>
                <a:latin typeface="Comic Sans MS" pitchFamily="66" charset="0"/>
                <a:cs typeface="Arial" charset="0"/>
              </a:rPr>
              <a:t>Biol</a:t>
            </a:r>
            <a:r>
              <a:rPr lang="en-US" dirty="0">
                <a:solidFill>
                  <a:schemeClr val="bg1"/>
                </a:solidFill>
                <a:latin typeface="Comic Sans MS" pitchFamily="66" charset="0"/>
                <a:cs typeface="Arial" charset="0"/>
              </a:rPr>
              <a:t> 110 </a:t>
            </a:r>
            <a:r>
              <a:rPr lang="en-US" dirty="0" smtClean="0">
                <a:solidFill>
                  <a:schemeClr val="bg1"/>
                </a:solidFill>
                <a:latin typeface="Comic Sans MS" pitchFamily="66" charset="0"/>
                <a:cs typeface="Arial" charset="0"/>
              </a:rPr>
              <a:t>Earth </a:t>
            </a:r>
            <a:r>
              <a:rPr lang="en-US" dirty="0">
                <a:solidFill>
                  <a:schemeClr val="bg1"/>
                </a:solidFill>
                <a:latin typeface="Comic Sans MS" pitchFamily="66" charset="0"/>
                <a:cs typeface="Arial" charset="0"/>
              </a:rPr>
              <a:t>171 AOSS 171 ENSCEN 171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9218" name="Title 3"/>
          <p:cNvSpPr>
            <a:spLocks noGrp="1"/>
          </p:cNvSpPr>
          <p:nvPr>
            <p:ph type="title"/>
          </p:nvPr>
        </p:nvSpPr>
        <p:spPr>
          <a:xfrm>
            <a:off x="457200" y="152400"/>
            <a:ext cx="8229600" cy="1143000"/>
          </a:xfrm>
        </p:spPr>
        <p:txBody>
          <a:bodyPr/>
          <a:lstStyle/>
          <a:p>
            <a:r>
              <a:rPr lang="en-US" dirty="0" smtClean="0"/>
              <a:t>Where is the Mackinac bridge?</a:t>
            </a:r>
          </a:p>
        </p:txBody>
      </p:sp>
      <p:pic>
        <p:nvPicPr>
          <p:cNvPr id="9219" name="Picture 2" descr="Credit: The Institute for Fisheries Research (MDNR &amp; 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67" y="1295400"/>
            <a:ext cx="8363933" cy="526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663" y="304800"/>
            <a:ext cx="8915400" cy="6032500"/>
          </a:xfrm>
          <a:prstGeom prst="rect">
            <a:avLst/>
          </a:prstGeom>
        </p:spPr>
        <p:txBody>
          <a:bodyPr>
            <a:spAutoFit/>
          </a:bodyPr>
          <a:lstStyle/>
          <a:p>
            <a:pPr>
              <a:defRPr/>
            </a:pPr>
            <a:r>
              <a:rPr lang="en-US" sz="2500" b="1" dirty="0">
                <a:solidFill>
                  <a:srgbClr val="0000FF"/>
                </a:solidFill>
                <a:latin typeface="Comic Sans MS" pitchFamily="66" charset="0"/>
              </a:rPr>
              <a:t>Which of the following best describes your views about the relationship between species and the tree of life?</a:t>
            </a:r>
            <a:endParaRPr lang="en-US" sz="2500" dirty="0">
              <a:solidFill>
                <a:srgbClr val="0000FF"/>
              </a:solidFill>
              <a:latin typeface="Comic Sans MS" pitchFamily="66" charset="0"/>
            </a:endParaRPr>
          </a:p>
          <a:p>
            <a:pPr>
              <a:defRPr/>
            </a:pPr>
            <a:r>
              <a:rPr lang="en-US" sz="2400" dirty="0">
                <a:latin typeface="Comic Sans MS" pitchFamily="66" charset="0"/>
              </a:rPr>
              <a:t> </a:t>
            </a:r>
          </a:p>
          <a:p>
            <a:pPr marL="457200" indent="-457200">
              <a:buFontTx/>
              <a:buAutoNum type="alphaUcPeriod"/>
              <a:defRPr/>
            </a:pPr>
            <a:r>
              <a:rPr lang="en-US" sz="2400" dirty="0">
                <a:latin typeface="Comic Sans MS" pitchFamily="66" charset="0"/>
              </a:rPr>
              <a:t>Species are unmodified since their original creation by divine intervention, as is the entire tree of life.</a:t>
            </a:r>
          </a:p>
          <a:p>
            <a:pPr>
              <a:defRPr/>
            </a:pPr>
            <a:endParaRPr lang="en-US" sz="2400" dirty="0">
              <a:latin typeface="Comic Sans MS" pitchFamily="66" charset="0"/>
            </a:endParaRPr>
          </a:p>
          <a:p>
            <a:pPr marL="457200" indent="-457200">
              <a:buFontTx/>
              <a:buAutoNum type="alphaUcPeriod" startAt="2"/>
              <a:defRPr/>
            </a:pPr>
            <a:r>
              <a:rPr lang="en-US" sz="2400" dirty="0">
                <a:latin typeface="Comic Sans MS" pitchFamily="66" charset="0"/>
              </a:rPr>
              <a:t>Species can adapt and change in minor ways, but are still recognizably the same as their original form, and so speciation does not explain the tree and diversity of life.</a:t>
            </a:r>
          </a:p>
          <a:p>
            <a:pPr>
              <a:defRPr/>
            </a:pPr>
            <a:endParaRPr lang="en-US" sz="2400" dirty="0">
              <a:latin typeface="Comic Sans MS" pitchFamily="66" charset="0"/>
            </a:endParaRPr>
          </a:p>
          <a:p>
            <a:pPr marL="457200" indent="-457200">
              <a:buFontTx/>
              <a:buAutoNum type="alphaUcPeriod" startAt="3"/>
              <a:defRPr/>
            </a:pPr>
            <a:r>
              <a:rPr lang="en-US" sz="2400" dirty="0">
                <a:latin typeface="Comic Sans MS" pitchFamily="66" charset="0"/>
              </a:rPr>
              <a:t>Speciation by natural selection over the history of life has given rise to increasingly complex organisms, with clear intermediate forms, and this basic branching process extended over Earth’s history explains the biodiversity and tree of life we see today.</a:t>
            </a:r>
          </a:p>
          <a:p>
            <a:pPr>
              <a:defRPr/>
            </a:pPr>
            <a:r>
              <a:rPr lang="en-US" sz="2400" dirty="0">
                <a:latin typeface="Comic Sans MS" pitchFamily="66"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solidFill>
                  <a:srgbClr val="0000FF"/>
                </a:solidFill>
                <a:latin typeface="Comic Sans MS" pitchFamily="66" charset="0"/>
              </a:rPr>
              <a:t>Teaching about Evolution</a:t>
            </a:r>
          </a:p>
        </p:txBody>
      </p:sp>
      <p:sp>
        <p:nvSpPr>
          <p:cNvPr id="3" name="Content Placeholder 2"/>
          <p:cNvSpPr>
            <a:spLocks noGrp="1"/>
          </p:cNvSpPr>
          <p:nvPr>
            <p:ph idx="1"/>
          </p:nvPr>
        </p:nvSpPr>
        <p:spPr>
          <a:xfrm>
            <a:off x="457200" y="1600200"/>
            <a:ext cx="8229600" cy="4724400"/>
          </a:xfrm>
        </p:spPr>
        <p:txBody>
          <a:bodyPr/>
          <a:lstStyle/>
          <a:p>
            <a:pPr marL="457200" indent="-457200">
              <a:buFontTx/>
              <a:buAutoNum type="alphaUcPeriod"/>
              <a:defRPr/>
            </a:pPr>
            <a:r>
              <a:rPr lang="en-US" sz="2400" dirty="0" smtClean="0">
                <a:latin typeface="Comic Sans MS" pitchFamily="66" charset="0"/>
              </a:rPr>
              <a:t>Evolution </a:t>
            </a:r>
            <a:r>
              <a:rPr lang="en-US" sz="2400" dirty="0">
                <a:latin typeface="Comic Sans MS" pitchFamily="66" charset="0"/>
              </a:rPr>
              <a:t>by natural selection is an important scientific </a:t>
            </a:r>
            <a:r>
              <a:rPr lang="en-US" sz="2400" dirty="0" smtClean="0">
                <a:latin typeface="Comic Sans MS" pitchFamily="66" charset="0"/>
              </a:rPr>
              <a:t>idea and should </a:t>
            </a:r>
            <a:r>
              <a:rPr lang="en-US" sz="2400" dirty="0">
                <a:latin typeface="Comic Sans MS" pitchFamily="66" charset="0"/>
              </a:rPr>
              <a:t>be required material in biology courses </a:t>
            </a:r>
            <a:r>
              <a:rPr lang="en-US" sz="2400" dirty="0" smtClean="0">
                <a:latin typeface="Comic Sans MS" pitchFamily="66" charset="0"/>
              </a:rPr>
              <a:t>in high school and college.</a:t>
            </a:r>
          </a:p>
          <a:p>
            <a:pPr marL="457200" indent="-457200">
              <a:spcBef>
                <a:spcPts val="600"/>
              </a:spcBef>
              <a:buFontTx/>
              <a:buAutoNum type="alphaUcPeriod"/>
              <a:defRPr/>
            </a:pPr>
            <a:r>
              <a:rPr lang="en-US" sz="2400" dirty="0">
                <a:latin typeface="Comic Sans MS" pitchFamily="66" charset="0"/>
              </a:rPr>
              <a:t>Evolution is only one theory of the origin </a:t>
            </a:r>
            <a:r>
              <a:rPr lang="en-US" sz="2400" dirty="0" smtClean="0">
                <a:latin typeface="Comic Sans MS" pitchFamily="66" charset="0"/>
              </a:rPr>
              <a:t>of </a:t>
            </a:r>
            <a:r>
              <a:rPr lang="en-US" sz="2400" dirty="0">
                <a:latin typeface="Comic Sans MS" pitchFamily="66" charset="0"/>
              </a:rPr>
              <a:t>life, </a:t>
            </a:r>
            <a:r>
              <a:rPr lang="en-US" sz="2400" dirty="0" smtClean="0">
                <a:latin typeface="Comic Sans MS" pitchFamily="66" charset="0"/>
              </a:rPr>
              <a:t>and should </a:t>
            </a:r>
            <a:r>
              <a:rPr lang="en-US" sz="2400" dirty="0">
                <a:latin typeface="Comic Sans MS" pitchFamily="66" charset="0"/>
              </a:rPr>
              <a:t>be taught together with other potential explanations </a:t>
            </a:r>
            <a:r>
              <a:rPr lang="en-US" sz="2400" dirty="0" smtClean="0">
                <a:latin typeface="Comic Sans MS" pitchFamily="66" charset="0"/>
              </a:rPr>
              <a:t>such as intelligent design.</a:t>
            </a:r>
          </a:p>
          <a:p>
            <a:pPr marL="457200" indent="-457200">
              <a:spcBef>
                <a:spcPts val="600"/>
              </a:spcBef>
              <a:buFontTx/>
              <a:buAutoNum type="alphaUcPeriod"/>
              <a:defRPr/>
            </a:pPr>
            <a:r>
              <a:rPr lang="en-US" sz="2400" dirty="0">
                <a:latin typeface="Comic Sans MS" pitchFamily="66" charset="0"/>
              </a:rPr>
              <a:t>Intelligent design </a:t>
            </a:r>
            <a:r>
              <a:rPr lang="en-US" sz="2400" dirty="0" smtClean="0">
                <a:latin typeface="Comic Sans MS" pitchFamily="66" charset="0"/>
              </a:rPr>
              <a:t>cannot </a:t>
            </a:r>
            <a:r>
              <a:rPr lang="en-US" sz="2400" dirty="0">
                <a:latin typeface="Comic Sans MS" pitchFamily="66" charset="0"/>
              </a:rPr>
              <a:t>be tested </a:t>
            </a:r>
            <a:r>
              <a:rPr lang="en-US" sz="2400" dirty="0" smtClean="0">
                <a:latin typeface="Comic Sans MS" pitchFamily="66" charset="0"/>
              </a:rPr>
              <a:t>scientifically and should </a:t>
            </a:r>
            <a:r>
              <a:rPr lang="en-US" sz="2400" dirty="0">
                <a:latin typeface="Comic Sans MS" pitchFamily="66" charset="0"/>
              </a:rPr>
              <a:t>not </a:t>
            </a:r>
            <a:r>
              <a:rPr lang="en-US" sz="2400" dirty="0" smtClean="0">
                <a:latin typeface="Comic Sans MS" pitchFamily="66" charset="0"/>
              </a:rPr>
              <a:t>get equal </a:t>
            </a:r>
            <a:r>
              <a:rPr lang="en-US" sz="2400" dirty="0">
                <a:latin typeface="Comic Sans MS" pitchFamily="66" charset="0"/>
              </a:rPr>
              <a:t>time with </a:t>
            </a:r>
            <a:r>
              <a:rPr lang="en-US" sz="2400" dirty="0" smtClean="0">
                <a:latin typeface="Comic Sans MS" pitchFamily="66" charset="0"/>
              </a:rPr>
              <a:t>evolution </a:t>
            </a:r>
            <a:r>
              <a:rPr lang="en-US" sz="2400" dirty="0">
                <a:latin typeface="Comic Sans MS" pitchFamily="66" charset="0"/>
              </a:rPr>
              <a:t>in science classes</a:t>
            </a:r>
            <a:r>
              <a:rPr lang="en-US" sz="2400" dirty="0" smtClean="0">
                <a:latin typeface="Comic Sans MS" pitchFamily="66" charset="0"/>
              </a:rPr>
              <a:t>.</a:t>
            </a:r>
          </a:p>
          <a:p>
            <a:pPr marL="457200" indent="-457200">
              <a:spcBef>
                <a:spcPts val="600"/>
              </a:spcBef>
              <a:buFontTx/>
              <a:buAutoNum type="alphaUcPeriod"/>
              <a:defRPr/>
            </a:pPr>
            <a:r>
              <a:rPr lang="en-US" sz="2400" dirty="0">
                <a:latin typeface="Comic Sans MS" pitchFamily="66" charset="0"/>
              </a:rPr>
              <a:t>Biological evolution is too uncertain and too controversial to be part of a required curriculum in high </a:t>
            </a:r>
            <a:r>
              <a:rPr lang="en-US" sz="2400" dirty="0" smtClean="0">
                <a:latin typeface="Comic Sans MS" pitchFamily="66" charset="0"/>
              </a:rPr>
              <a:t>school but </a:t>
            </a:r>
            <a:r>
              <a:rPr lang="en-US" sz="2400" dirty="0">
                <a:latin typeface="Comic Sans MS" pitchFamily="66" charset="0"/>
              </a:rPr>
              <a:t>can be required in </a:t>
            </a:r>
            <a:r>
              <a:rPr lang="en-US" sz="2400" dirty="0" smtClean="0">
                <a:latin typeface="Comic Sans MS" pitchFamily="66" charset="0"/>
              </a:rPr>
              <a:t>college. </a:t>
            </a:r>
          </a:p>
          <a:p>
            <a:pPr marL="457200" indent="-457200">
              <a:buFontTx/>
              <a:buAutoNum type="alphaUcPeriod"/>
              <a:defRPr/>
            </a:pPr>
            <a:endParaRPr lang="en-US" sz="2400" dirty="0">
              <a:latin typeface="Comic Sans MS" pitchFamily="66" charset="0"/>
            </a:endParaRPr>
          </a:p>
          <a:p>
            <a:pPr marL="0" indent="0">
              <a:buFontTx/>
              <a:buNone/>
              <a:defRPr/>
            </a:pP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060810-evolution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25" y="76200"/>
            <a:ext cx="4841875"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5"/>
          <p:cNvSpPr>
            <a:spLocks noChangeArrowheads="1"/>
          </p:cNvSpPr>
          <p:nvPr/>
        </p:nvSpPr>
        <p:spPr bwMode="auto">
          <a:xfrm>
            <a:off x="152400" y="533400"/>
            <a:ext cx="426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33CC"/>
                </a:solidFill>
                <a:latin typeface="Comic Sans MS" pitchFamily="66" charset="0"/>
              </a:rPr>
              <a:t>Public Acceptance of Evolution</a:t>
            </a:r>
          </a:p>
        </p:txBody>
      </p:sp>
      <p:sp>
        <p:nvSpPr>
          <p:cNvPr id="12292" name="Text Box 6"/>
          <p:cNvSpPr txBox="1">
            <a:spLocks noChangeArrowheads="1"/>
          </p:cNvSpPr>
          <p:nvPr/>
        </p:nvSpPr>
        <p:spPr bwMode="auto">
          <a:xfrm>
            <a:off x="152400" y="2819400"/>
            <a:ext cx="41148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Comic Sans MS" pitchFamily="66" charset="0"/>
              </a:rPr>
              <a:t>“Human beings, as we know them, developed from earlier species of animals.”</a:t>
            </a:r>
          </a:p>
          <a:p>
            <a:pPr eaLnBrk="1" hangingPunct="1">
              <a:spcBef>
                <a:spcPct val="50000"/>
              </a:spcBef>
            </a:pPr>
            <a:r>
              <a:rPr lang="en-US" sz="2400">
                <a:latin typeface="Comic Sans MS" pitchFamily="66" charset="0"/>
              </a:rPr>
              <a:t>True or false?</a:t>
            </a:r>
          </a:p>
        </p:txBody>
      </p:sp>
      <p:sp>
        <p:nvSpPr>
          <p:cNvPr id="12293" name="Text Box 7"/>
          <p:cNvSpPr txBox="1">
            <a:spLocks noChangeArrowheads="1"/>
          </p:cNvSpPr>
          <p:nvPr/>
        </p:nvSpPr>
        <p:spPr bwMode="auto">
          <a:xfrm>
            <a:off x="152400" y="6019800"/>
            <a:ext cx="50292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en-US" sz="1400">
                <a:latin typeface="Comic Sans MS" pitchFamily="66" charset="0"/>
              </a:rPr>
              <a:t>Miller JD, Scott EC, Okamoto, S (2006)  Public acceptance of evolution.  Science 313:765-766.  </a:t>
            </a:r>
          </a:p>
          <a:p>
            <a:pPr eaLnBrk="1" hangingPunct="1">
              <a:spcBef>
                <a:spcPct val="30000"/>
              </a:spcBef>
            </a:pPr>
            <a:r>
              <a:rPr lang="en-US" sz="1400" i="1">
                <a:latin typeface="Comic Sans MS" pitchFamily="66" charset="0"/>
              </a:rPr>
              <a:t>Based on surveys of 34 countries taken since 1985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solidFill>
                  <a:srgbClr val="0000FF"/>
                </a:solidFill>
                <a:latin typeface="Comic Sans MS" pitchFamily="66" charset="0"/>
              </a:rPr>
              <a:t>Global Climate Change</a:t>
            </a:r>
          </a:p>
        </p:txBody>
      </p:sp>
      <p:sp>
        <p:nvSpPr>
          <p:cNvPr id="3" name="Content Placeholder 2"/>
          <p:cNvSpPr>
            <a:spLocks noGrp="1"/>
          </p:cNvSpPr>
          <p:nvPr>
            <p:ph idx="1"/>
          </p:nvPr>
        </p:nvSpPr>
        <p:spPr/>
        <p:txBody>
          <a:bodyPr/>
          <a:lstStyle/>
          <a:p>
            <a:pPr marL="457200" indent="-457200">
              <a:spcBef>
                <a:spcPts val="0"/>
              </a:spcBef>
              <a:spcAft>
                <a:spcPts val="0"/>
              </a:spcAft>
              <a:buFontTx/>
              <a:buAutoNum type="alphaUcPeriod"/>
              <a:defRPr/>
            </a:pPr>
            <a:r>
              <a:rPr lang="en-US" sz="2400" dirty="0" smtClean="0">
                <a:latin typeface="Comic Sans MS" pitchFamily="66" charset="0"/>
                <a:ea typeface="Times New Roman"/>
              </a:rPr>
              <a:t>Climate warming may be occurring, but there is  much uncertainty about whether humans are responsible or changes are simply due to natural variation.</a:t>
            </a:r>
            <a:endParaRPr lang="en-US" sz="2400" dirty="0">
              <a:latin typeface="Comic Sans MS" pitchFamily="66" charset="0"/>
            </a:endParaRPr>
          </a:p>
          <a:p>
            <a:pPr marL="457200" indent="-457200">
              <a:spcBef>
                <a:spcPts val="0"/>
              </a:spcBef>
              <a:spcAft>
                <a:spcPts val="0"/>
              </a:spcAft>
              <a:buFontTx/>
              <a:buAutoNum type="alphaUcPeriod"/>
              <a:defRPr/>
            </a:pPr>
            <a:r>
              <a:rPr lang="en-US" sz="2400" dirty="0" smtClean="0">
                <a:latin typeface="Comic Sans MS" pitchFamily="66" charset="0"/>
              </a:rPr>
              <a:t>Climate </a:t>
            </a:r>
            <a:r>
              <a:rPr lang="en-US" sz="2400" dirty="0">
                <a:latin typeface="Comic Sans MS" pitchFamily="66" charset="0"/>
              </a:rPr>
              <a:t>warming is probably occurring, but the contribution of humans is still uncertain and may not be substantial</a:t>
            </a:r>
            <a:r>
              <a:rPr lang="en-US" sz="2400" dirty="0" smtClean="0">
                <a:latin typeface="Comic Sans MS" pitchFamily="66" charset="0"/>
              </a:rPr>
              <a:t>.</a:t>
            </a:r>
          </a:p>
          <a:p>
            <a:pPr marL="457200" indent="-457200">
              <a:spcBef>
                <a:spcPts val="0"/>
              </a:spcBef>
              <a:spcAft>
                <a:spcPts val="0"/>
              </a:spcAft>
              <a:buFontTx/>
              <a:buAutoNum type="alphaUcPeriod"/>
              <a:defRPr/>
            </a:pPr>
            <a:r>
              <a:rPr lang="en-US" sz="2400" dirty="0">
                <a:latin typeface="Comic Sans MS" pitchFamily="66" charset="0"/>
              </a:rPr>
              <a:t>The vast majority of scientists agree that climate warming is occurring and that humans are largely responsible</a:t>
            </a:r>
            <a:r>
              <a:rPr lang="en-US" sz="2400" dirty="0" smtClean="0">
                <a:latin typeface="Comic Sans MS" pitchFamily="66" charset="0"/>
              </a:rPr>
              <a:t>.</a:t>
            </a:r>
          </a:p>
          <a:p>
            <a:pPr marL="457200" indent="-457200">
              <a:spcBef>
                <a:spcPts val="0"/>
              </a:spcBef>
              <a:spcAft>
                <a:spcPts val="0"/>
              </a:spcAft>
              <a:buFontTx/>
              <a:buAutoNum type="alphaUcPeriod"/>
              <a:defRPr/>
            </a:pPr>
            <a:r>
              <a:rPr lang="en-US" sz="2400" dirty="0" smtClean="0">
                <a:latin typeface="Comic Sans MS" pitchFamily="66" charset="0"/>
                <a:ea typeface="Times New Roman"/>
              </a:rPr>
              <a:t>Scientists promote the idea that climate change is occurring in order to maintain research funding for their work.</a:t>
            </a:r>
          </a:p>
          <a:p>
            <a:pPr marL="0" indent="0">
              <a:buFontTx/>
              <a:buNone/>
              <a:defRPr/>
            </a:pP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latin typeface="Comic Sans MS" pitchFamily="66" charset="0"/>
              </a:rPr>
              <a:t>Global Environmental Change</a:t>
            </a:r>
          </a:p>
        </p:txBody>
      </p:sp>
      <p:sp>
        <p:nvSpPr>
          <p:cNvPr id="14339" name="Content Placeholder 2"/>
          <p:cNvSpPr>
            <a:spLocks noGrp="1"/>
          </p:cNvSpPr>
          <p:nvPr>
            <p:ph idx="1"/>
          </p:nvPr>
        </p:nvSpPr>
        <p:spPr/>
        <p:txBody>
          <a:bodyPr/>
          <a:lstStyle/>
          <a:p>
            <a:r>
              <a:rPr lang="en-US" sz="2800" dirty="0" smtClean="0">
                <a:latin typeface="Comic Sans MS" pitchFamily="66" charset="0"/>
              </a:rPr>
              <a:t>Global environmental change encompasses many issues.  Rank the following from greatest (1) to least (4) in importance.</a:t>
            </a:r>
          </a:p>
          <a:p>
            <a:endParaRPr lang="en-US" sz="2800" dirty="0" smtClean="0">
              <a:latin typeface="Comic Sans MS" pitchFamily="66" charset="0"/>
            </a:endParaRPr>
          </a:p>
          <a:p>
            <a:pPr lvl="1"/>
            <a:r>
              <a:rPr lang="en-US" sz="2400" dirty="0" smtClean="0">
                <a:latin typeface="Comic Sans MS" pitchFamily="66" charset="0"/>
              </a:rPr>
              <a:t>Sustainable food supply</a:t>
            </a:r>
          </a:p>
          <a:p>
            <a:pPr lvl="1"/>
            <a:r>
              <a:rPr lang="en-US" sz="2400" dirty="0" smtClean="0">
                <a:latin typeface="Comic Sans MS" pitchFamily="66" charset="0"/>
              </a:rPr>
              <a:t>Sustainable water supply</a:t>
            </a:r>
          </a:p>
          <a:p>
            <a:pPr lvl="1"/>
            <a:r>
              <a:rPr lang="en-US" sz="2400" dirty="0" smtClean="0">
                <a:latin typeface="Comic Sans MS" pitchFamily="66" charset="0"/>
              </a:rPr>
              <a:t>Global Warming</a:t>
            </a:r>
          </a:p>
          <a:p>
            <a:pPr lvl="1"/>
            <a:r>
              <a:rPr lang="en-US" sz="2400" dirty="0" smtClean="0">
                <a:latin typeface="Comic Sans MS" pitchFamily="66" charset="0"/>
              </a:rPr>
              <a:t>Biodiversity loss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latin typeface="Comic Sans MS" pitchFamily="66" charset="0"/>
              </a:rPr>
              <a:t>Global Environmental Change</a:t>
            </a:r>
          </a:p>
        </p:txBody>
      </p:sp>
      <p:sp>
        <p:nvSpPr>
          <p:cNvPr id="15363" name="Content Placeholder 2"/>
          <p:cNvSpPr>
            <a:spLocks noGrp="1"/>
          </p:cNvSpPr>
          <p:nvPr>
            <p:ph idx="1"/>
          </p:nvPr>
        </p:nvSpPr>
        <p:spPr/>
        <p:txBody>
          <a:bodyPr/>
          <a:lstStyle/>
          <a:p>
            <a:r>
              <a:rPr lang="en-US" sz="2800" dirty="0" smtClean="0">
                <a:latin typeface="Comic Sans MS" pitchFamily="66" charset="0"/>
              </a:rPr>
              <a:t>Global environmental change encompasses many issues.  Using the open-ended question tool in </a:t>
            </a:r>
            <a:r>
              <a:rPr lang="en-US" sz="2800" dirty="0" err="1" smtClean="0">
                <a:latin typeface="Comic Sans MS" pitchFamily="66" charset="0"/>
              </a:rPr>
              <a:t>LectureTools</a:t>
            </a:r>
            <a:r>
              <a:rPr lang="en-US" sz="2800" dirty="0" smtClean="0">
                <a:latin typeface="Comic Sans MS" pitchFamily="66" charset="0"/>
              </a:rPr>
              <a:t>, provide a free-form answer of the issue that concerns you the most.</a:t>
            </a:r>
          </a:p>
          <a:p>
            <a:endParaRPr lang="en-US" sz="2800" dirty="0" smtClean="0">
              <a:latin typeface="Comic Sans MS" pitchFamily="66" charset="0"/>
            </a:endParaRPr>
          </a:p>
          <a:p>
            <a:r>
              <a:rPr lang="en-US" sz="2800" dirty="0" smtClean="0">
                <a:latin typeface="Comic Sans MS" pitchFamily="66" charset="0"/>
              </a:rPr>
              <a:t>Example:  “I am most concerned about the melting of arctic ice”</a:t>
            </a:r>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latin typeface="Comic Sans MS" pitchFamily="66" charset="0"/>
              </a:rPr>
              <a:t>Explorations</a:t>
            </a:r>
          </a:p>
        </p:txBody>
      </p:sp>
      <p:sp>
        <p:nvSpPr>
          <p:cNvPr id="16387" name="Content Placeholder 2"/>
          <p:cNvSpPr>
            <a:spLocks noGrp="1"/>
          </p:cNvSpPr>
          <p:nvPr>
            <p:ph idx="1"/>
          </p:nvPr>
        </p:nvSpPr>
        <p:spPr>
          <a:xfrm>
            <a:off x="457200" y="1600200"/>
            <a:ext cx="8458200" cy="4525963"/>
          </a:xfrm>
        </p:spPr>
        <p:txBody>
          <a:bodyPr/>
          <a:lstStyle/>
          <a:p>
            <a:r>
              <a:rPr lang="en-US" sz="2800" smtClean="0">
                <a:latin typeface="Comic Sans MS" pitchFamily="66" charset="0"/>
              </a:rPr>
              <a:t>What does it mean to “know” something?</a:t>
            </a:r>
          </a:p>
          <a:p>
            <a:pPr lvl="1"/>
            <a:r>
              <a:rPr lang="en-US" sz="2400" smtClean="0">
                <a:latin typeface="Comic Sans MS" pitchFamily="66" charset="0"/>
              </a:rPr>
              <a:t>I “know” that climate change is a serious threat to our futures – but what is the basis for my knowledge?</a:t>
            </a:r>
            <a:endParaRPr lang="en-US" smtClean="0">
              <a:latin typeface="Comic Sans MS" pitchFamily="66" charset="0"/>
            </a:endParaRPr>
          </a:p>
          <a:p>
            <a:r>
              <a:rPr lang="en-US" sz="2800" smtClean="0">
                <a:latin typeface="Comic Sans MS" pitchFamily="66" charset="0"/>
              </a:rPr>
              <a:t>What do citizens of the U.S., or students at a major University, know of global change issues?  And how can we instructors be most helpful in communicating the relevant science?</a:t>
            </a:r>
          </a:p>
          <a:p>
            <a:pPr lvl="1"/>
            <a:r>
              <a:rPr lang="en-US" sz="2400" smtClean="0">
                <a:latin typeface="Comic Sans MS" pitchFamily="66" charset="0"/>
              </a:rPr>
              <a:t>Please help us by answering a series of questions to the best of your ability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Slide Number Placeholder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DBA831AF-6960-4607-8347-F0DD502A0F2A}" type="slidenum">
              <a:rPr lang="en-US" sz="1200">
                <a:solidFill>
                  <a:srgbClr val="898989"/>
                </a:solidFill>
                <a:latin typeface="Times New Roman" pitchFamily="18" charset="0"/>
                <a:cs typeface="Arial" charset="0"/>
              </a:rPr>
              <a:pPr algn="ctr" eaLnBrk="1" hangingPunct="1"/>
              <a:t>2</a:t>
            </a:fld>
            <a:endParaRPr lang="en-US" sz="1200">
              <a:solidFill>
                <a:srgbClr val="898989"/>
              </a:solidFill>
              <a:latin typeface="Times New Roman" pitchFamily="18" charset="0"/>
              <a:cs typeface="Arial" charset="0"/>
            </a:endParaRP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0"/>
            <a:ext cx="6172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954338" y="957263"/>
            <a:ext cx="4165600" cy="685800"/>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3"/>
          <p:cNvSpPr>
            <a:spLocks noGrp="1"/>
          </p:cNvSpPr>
          <p:nvPr>
            <p:ph type="title" idx="4294967295"/>
          </p:nvPr>
        </p:nvSpPr>
        <p:spPr>
          <a:xfrm>
            <a:off x="457200" y="0"/>
            <a:ext cx="8305800" cy="639763"/>
          </a:xfrm>
        </p:spPr>
        <p:txBody>
          <a:bodyPr/>
          <a:lstStyle/>
          <a:p>
            <a:pPr eaLnBrk="1" hangingPunct="1"/>
            <a:r>
              <a:rPr lang="en-US" sz="2800" smtClean="0">
                <a:solidFill>
                  <a:srgbClr val="FF0000"/>
                </a:solidFill>
              </a:rPr>
              <a:t>The GC2 Wheel of Lectures (Winter Semester)</a:t>
            </a:r>
          </a:p>
        </p:txBody>
      </p:sp>
      <p:graphicFrame>
        <p:nvGraphicFramePr>
          <p:cNvPr id="11" name="Diagram 10"/>
          <p:cNvGraphicFramePr/>
          <p:nvPr/>
        </p:nvGraphicFramePr>
        <p:xfrm>
          <a:off x="1524000" y="762000"/>
          <a:ext cx="7620000" cy="566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0" name="Text Box 25"/>
          <p:cNvSpPr txBox="1">
            <a:spLocks noChangeArrowheads="1"/>
          </p:cNvSpPr>
          <p:nvPr/>
        </p:nvSpPr>
        <p:spPr bwMode="auto">
          <a:xfrm>
            <a:off x="228600" y="990600"/>
            <a:ext cx="22098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000000"/>
                </a:solidFill>
              </a:rPr>
              <a:t>How to read this slide: </a:t>
            </a:r>
            <a:r>
              <a:rPr lang="en-US" sz="1400">
                <a:solidFill>
                  <a:srgbClr val="000000"/>
                </a:solidFill>
              </a:rPr>
              <a:t>Clockwise from the “midnight” position:</a:t>
            </a:r>
          </a:p>
          <a:p>
            <a:pPr eaLnBrk="1" hangingPunct="1"/>
            <a:r>
              <a:rPr lang="en-US" sz="1400">
                <a:solidFill>
                  <a:srgbClr val="000000"/>
                </a:solidFill>
              </a:rPr>
              <a:t> </a:t>
            </a:r>
          </a:p>
          <a:p>
            <a:pPr eaLnBrk="1" hangingPunct="1"/>
            <a:r>
              <a:rPr lang="en-US" sz="1400">
                <a:solidFill>
                  <a:srgbClr val="000000"/>
                </a:solidFill>
              </a:rPr>
              <a:t>1) First three basic Conceptual &amp; Chronological Units preparing us to think about broad issues of past, present and future</a:t>
            </a:r>
          </a:p>
          <a:p>
            <a:pPr eaLnBrk="1" hangingPunct="1"/>
            <a:endParaRPr lang="en-US" sz="1400">
              <a:solidFill>
                <a:srgbClr val="000000"/>
              </a:solidFill>
            </a:endParaRPr>
          </a:p>
          <a:p>
            <a:pPr eaLnBrk="1" hangingPunct="1"/>
            <a:r>
              <a:rPr lang="en-US" sz="1400">
                <a:solidFill>
                  <a:srgbClr val="000000"/>
                </a:solidFill>
              </a:rPr>
              <a:t>2) The heart of the course is four theme-driven modules on relatively recent past and present issues: colonialism, energy, climate, and conservation</a:t>
            </a:r>
          </a:p>
          <a:p>
            <a:pPr eaLnBrk="1" hangingPunct="1"/>
            <a:endParaRPr lang="en-US" sz="1400">
              <a:solidFill>
                <a:srgbClr val="000000"/>
              </a:solidFill>
            </a:endParaRPr>
          </a:p>
          <a:p>
            <a:pPr eaLnBrk="1" hangingPunct="1"/>
            <a:r>
              <a:rPr lang="en-US" sz="1400">
                <a:solidFill>
                  <a:srgbClr val="000000"/>
                </a:solidFill>
              </a:rPr>
              <a:t>3) We conclude with a future-oriented series of lectures on global trends, including health</a:t>
            </a:r>
          </a:p>
        </p:txBody>
      </p:sp>
      <p:sp>
        <p:nvSpPr>
          <p:cNvPr id="4101" name="Text Box 27"/>
          <p:cNvSpPr txBox="1">
            <a:spLocks noChangeArrowheads="1"/>
          </p:cNvSpPr>
          <p:nvPr/>
        </p:nvSpPr>
        <p:spPr bwMode="auto">
          <a:xfrm>
            <a:off x="669925" y="5294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solidFill>
                <a:srgbClr val="000000"/>
              </a:solidFill>
            </a:endParaRPr>
          </a:p>
        </p:txBody>
      </p:sp>
      <p:sp>
        <p:nvSpPr>
          <p:cNvPr id="4102" name="Rectangle 30"/>
          <p:cNvSpPr>
            <a:spLocks noChangeArrowheads="1"/>
          </p:cNvSpPr>
          <p:nvPr/>
        </p:nvSpPr>
        <p:spPr bwMode="auto">
          <a:xfrm>
            <a:off x="5851525" y="5130800"/>
            <a:ext cx="1692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b="1">
                <a:solidFill>
                  <a:srgbClr val="000000"/>
                </a:solidFill>
              </a:rPr>
              <a:t>Energy past, </a:t>
            </a:r>
          </a:p>
          <a:p>
            <a:pPr algn="ctr"/>
            <a:r>
              <a:rPr lang="en-US" sz="900" b="1">
                <a:solidFill>
                  <a:srgbClr val="000000"/>
                </a:solidFill>
              </a:rPr>
              <a:t>Present,</a:t>
            </a:r>
          </a:p>
          <a:p>
            <a:pPr algn="ctr"/>
            <a:r>
              <a:rPr lang="en-US" sz="900" b="1">
                <a:solidFill>
                  <a:srgbClr val="000000"/>
                </a:solidFill>
              </a:rPr>
              <a:t>and policy</a:t>
            </a:r>
          </a:p>
        </p:txBody>
      </p:sp>
      <p:sp>
        <p:nvSpPr>
          <p:cNvPr id="4103" name="Text Box 31"/>
          <p:cNvSpPr txBox="1">
            <a:spLocks noChangeArrowheads="1"/>
          </p:cNvSpPr>
          <p:nvPr/>
        </p:nvSpPr>
        <p:spPr bwMode="auto">
          <a:xfrm>
            <a:off x="2057400" y="5638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1D8E54-F5A8-4349-A1E8-57DA5787D5F4}" type="slidenum">
              <a:rPr lang="en-US" smtClean="0">
                <a:latin typeface="Comic Sans MS" pitchFamily="66" charset="0"/>
              </a:rPr>
              <a:pPr eaLnBrk="1" hangingPunct="1"/>
              <a:t>4</a:t>
            </a:fld>
            <a:endParaRPr lang="en-US" smtClean="0">
              <a:latin typeface="Comic Sans MS" pitchFamily="66" charset="0"/>
            </a:endParaRPr>
          </a:p>
        </p:txBody>
      </p:sp>
      <p:sp>
        <p:nvSpPr>
          <p:cNvPr id="5123" name="Title 94209"/>
          <p:cNvSpPr>
            <a:spLocks noGrp="1" noChangeArrowheads="1"/>
          </p:cNvSpPr>
          <p:nvPr>
            <p:ph type="title"/>
          </p:nvPr>
        </p:nvSpPr>
        <p:spPr>
          <a:xfrm>
            <a:off x="914400" y="457200"/>
            <a:ext cx="7772400" cy="457200"/>
          </a:xfrm>
        </p:spPr>
        <p:txBody>
          <a:bodyPr/>
          <a:lstStyle/>
          <a:p>
            <a:pPr eaLnBrk="1" hangingPunct="1"/>
            <a:r>
              <a:rPr lang="en-US" sz="2800" smtClean="0">
                <a:latin typeface="Comic Sans MS" pitchFamily="66" charset="0"/>
              </a:rPr>
              <a:t>Wrapping up</a:t>
            </a:r>
          </a:p>
        </p:txBody>
      </p:sp>
      <p:sp>
        <p:nvSpPr>
          <p:cNvPr id="5124" name="Text Placeholder 94210"/>
          <p:cNvSpPr>
            <a:spLocks noGrp="1" noChangeArrowheads="1"/>
          </p:cNvSpPr>
          <p:nvPr>
            <p:ph type="body" idx="4294967295"/>
          </p:nvPr>
        </p:nvSpPr>
        <p:spPr>
          <a:xfrm>
            <a:off x="762000" y="1981200"/>
            <a:ext cx="7620000" cy="3733800"/>
          </a:xfrm>
        </p:spPr>
        <p:txBody>
          <a:bodyPr/>
          <a:lstStyle/>
          <a:p>
            <a:pPr eaLnBrk="1" hangingPunct="1"/>
            <a:r>
              <a:rPr lang="en-US" sz="2400" smtClean="0">
                <a:latin typeface="Comic Sans MS" pitchFamily="66" charset="0"/>
                <a:cs typeface="Times New Roman" pitchFamily="18" charset="0"/>
              </a:rPr>
              <a:t>Global Change encompasses all the ways that our planet has been changing since its formation ~4.5 billion years ago to today, and looking toward the future.</a:t>
            </a:r>
          </a:p>
          <a:p>
            <a:pPr eaLnBrk="1" hangingPunct="1"/>
            <a:r>
              <a:rPr lang="en-US" sz="2400" smtClean="0">
                <a:latin typeface="Comic Sans MS" pitchFamily="66" charset="0"/>
                <a:cs typeface="Times New Roman" pitchFamily="18" charset="0"/>
              </a:rPr>
              <a:t>Humans are affecting Earth and its life support systems at an unprecedented rate, which poses new challenges to humankind and our planet.</a:t>
            </a:r>
          </a:p>
          <a:p>
            <a:pPr eaLnBrk="1" hangingPunct="1"/>
            <a:r>
              <a:rPr lang="en-US" sz="2400" smtClean="0">
                <a:latin typeface="Comic Sans MS" pitchFamily="66" charset="0"/>
                <a:cs typeface="Times New Roman" pitchFamily="18" charset="0"/>
              </a:rPr>
              <a:t>Decisions and good policy require good science.  </a:t>
            </a:r>
          </a:p>
          <a:p>
            <a:pPr eaLnBrk="1" hangingPunct="1">
              <a:buFontTx/>
              <a:buNone/>
            </a:pPr>
            <a:endParaRPr lang="en-US" sz="2400" smtClean="0">
              <a:latin typeface="Comic Sans MS" pitchFamily="66" charset="0"/>
              <a:cs typeface="Times New Roman" pitchFamily="18" charset="0"/>
            </a:endParaRPr>
          </a:p>
          <a:p>
            <a:pPr eaLnBrk="1" hangingPunct="1">
              <a:buFontTx/>
              <a:buNone/>
            </a:pPr>
            <a:r>
              <a:rPr lang="en-US" sz="2400" smtClean="0">
                <a:solidFill>
                  <a:srgbClr val="FF0000"/>
                </a:solidFill>
                <a:latin typeface="Comic Sans MS" pitchFamily="66" charset="0"/>
                <a:cs typeface="Times New Roman" pitchFamily="18" charset="0"/>
              </a:rPr>
              <a:t>…. that is why you are in Global Change  !</a:t>
            </a:r>
            <a:endParaRPr lang="en-US" sz="2400" smtClean="0">
              <a:solidFill>
                <a:srgbClr val="FF0000"/>
              </a:solidFill>
              <a:latin typeface="Comic Sans MS" pitchFamily="66" charset="0"/>
            </a:endParaRPr>
          </a:p>
        </p:txBody>
      </p:sp>
      <p:pic>
        <p:nvPicPr>
          <p:cNvPr id="5125" name="Rectangle 942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47675"/>
            <a:ext cx="1371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76200"/>
            <a:ext cx="7772400" cy="762000"/>
          </a:xfrm>
        </p:spPr>
        <p:txBody>
          <a:bodyPr/>
          <a:lstStyle/>
          <a:p>
            <a:pPr eaLnBrk="1" hangingPunct="1"/>
            <a:r>
              <a:rPr lang="en-US" sz="3200" b="1" dirty="0" smtClean="0">
                <a:latin typeface="Verdana" pitchFamily="34" charset="0"/>
                <a:ea typeface="Verdana" pitchFamily="34" charset="0"/>
                <a:cs typeface="Verdana" pitchFamily="34" charset="0"/>
              </a:rPr>
              <a:t>The Criteria of Solid Reasoning</a:t>
            </a:r>
          </a:p>
        </p:txBody>
      </p:sp>
      <p:sp>
        <p:nvSpPr>
          <p:cNvPr id="2051" name="Rectangle 3"/>
          <p:cNvSpPr>
            <a:spLocks noGrp="1" noChangeArrowheads="1"/>
          </p:cNvSpPr>
          <p:nvPr>
            <p:ph type="body" idx="1"/>
          </p:nvPr>
        </p:nvSpPr>
        <p:spPr>
          <a:xfrm>
            <a:off x="457200" y="995065"/>
            <a:ext cx="8534400" cy="5100935"/>
          </a:xfrm>
        </p:spPr>
        <p:txBody>
          <a:bodyPr/>
          <a:lstStyle/>
          <a:p>
            <a:pPr eaLnBrk="1" hangingPunct="1">
              <a:lnSpc>
                <a:spcPct val="90000"/>
              </a:lnSpc>
              <a:buFontTx/>
              <a:buNone/>
            </a:pPr>
            <a:r>
              <a:rPr lang="en-US" sz="2400" dirty="0" smtClean="0">
                <a:solidFill>
                  <a:srgbClr val="FF0000"/>
                </a:solidFill>
                <a:latin typeface="Verdana" pitchFamily="34" charset="0"/>
                <a:ea typeface="Verdana" pitchFamily="34" charset="0"/>
                <a:cs typeface="Verdana" pitchFamily="34" charset="0"/>
              </a:rPr>
              <a:t>1. Clarity</a:t>
            </a:r>
          </a:p>
          <a:p>
            <a:pPr eaLnBrk="1" hangingPunct="1">
              <a:lnSpc>
                <a:spcPct val="90000"/>
              </a:lnSpc>
              <a:buFontTx/>
              <a:buNone/>
            </a:pPr>
            <a:r>
              <a:rPr lang="en-US" sz="2400" dirty="0" smtClean="0">
                <a:solidFill>
                  <a:srgbClr val="FF0000"/>
                </a:solidFill>
                <a:latin typeface="Verdana" pitchFamily="34" charset="0"/>
                <a:ea typeface="Verdana" pitchFamily="34" charset="0"/>
                <a:cs typeface="Verdana" pitchFamily="34" charset="0"/>
              </a:rPr>
              <a:t>2. </a:t>
            </a:r>
            <a:r>
              <a:rPr lang="en-US" sz="2400" dirty="0" smtClean="0">
                <a:solidFill>
                  <a:srgbClr val="FF0000"/>
                </a:solidFill>
                <a:latin typeface="Verdana" pitchFamily="34" charset="0"/>
                <a:ea typeface="Verdana" pitchFamily="34" charset="0"/>
                <a:cs typeface="Verdana" pitchFamily="34" charset="0"/>
              </a:rPr>
              <a:t>Accuracy</a:t>
            </a:r>
            <a:r>
              <a:rPr lang="en-US" sz="2400" dirty="0" smtClean="0">
                <a:solidFill>
                  <a:schemeClr val="accent2"/>
                </a:solidFill>
                <a:latin typeface="Verdana" pitchFamily="34" charset="0"/>
                <a:ea typeface="Verdana" pitchFamily="34" charset="0"/>
                <a:cs typeface="Verdana" pitchFamily="34" charset="0"/>
              </a:rPr>
              <a:t> </a:t>
            </a:r>
            <a:r>
              <a:rPr lang="en-US" sz="2000" dirty="0" smtClean="0">
                <a:solidFill>
                  <a:schemeClr val="accent2"/>
                </a:solidFill>
                <a:latin typeface="Verdana" pitchFamily="34" charset="0"/>
                <a:ea typeface="Verdana" pitchFamily="34" charset="0"/>
                <a:cs typeface="Verdana" pitchFamily="34" charset="0"/>
              </a:rPr>
              <a:t>– is the statement true?</a:t>
            </a:r>
            <a:endParaRPr lang="en-US" sz="2000" dirty="0" smtClean="0">
              <a:solidFill>
                <a:srgbClr val="FF0000"/>
              </a:solidFill>
              <a:latin typeface="Verdana" pitchFamily="34" charset="0"/>
              <a:ea typeface="Verdana" pitchFamily="34" charset="0"/>
              <a:cs typeface="Verdana" pitchFamily="34" charset="0"/>
            </a:endParaRPr>
          </a:p>
          <a:p>
            <a:pPr eaLnBrk="1" hangingPunct="1">
              <a:lnSpc>
                <a:spcPct val="90000"/>
              </a:lnSpc>
              <a:buFontTx/>
              <a:buNone/>
            </a:pPr>
            <a:r>
              <a:rPr lang="en-US" sz="2400" dirty="0" smtClean="0">
                <a:solidFill>
                  <a:srgbClr val="FF0000"/>
                </a:solidFill>
                <a:latin typeface="Verdana" pitchFamily="34" charset="0"/>
                <a:ea typeface="Verdana" pitchFamily="34" charset="0"/>
                <a:cs typeface="Verdana" pitchFamily="34" charset="0"/>
              </a:rPr>
              <a:t>3. </a:t>
            </a:r>
            <a:r>
              <a:rPr lang="en-US" sz="2400" dirty="0" smtClean="0">
                <a:solidFill>
                  <a:srgbClr val="FF0000"/>
                </a:solidFill>
                <a:latin typeface="Verdana" pitchFamily="34" charset="0"/>
                <a:ea typeface="Verdana" pitchFamily="34" charset="0"/>
                <a:cs typeface="Verdana" pitchFamily="34" charset="0"/>
              </a:rPr>
              <a:t>Precision</a:t>
            </a:r>
            <a:r>
              <a:rPr lang="en-US" sz="2400" dirty="0" smtClean="0">
                <a:latin typeface="Verdana" pitchFamily="34" charset="0"/>
                <a:ea typeface="Verdana" pitchFamily="34" charset="0"/>
                <a:cs typeface="Verdana" pitchFamily="34" charset="0"/>
              </a:rPr>
              <a:t>     </a:t>
            </a:r>
            <a:r>
              <a:rPr lang="en-US" sz="2400" dirty="0" smtClean="0">
                <a:latin typeface="Verdana" pitchFamily="34" charset="0"/>
                <a:ea typeface="Verdana" pitchFamily="34" charset="0"/>
                <a:cs typeface="Verdana" pitchFamily="34" charset="0"/>
              </a:rPr>
              <a:t>	</a:t>
            </a:r>
          </a:p>
          <a:p>
            <a:pPr lvl="1" eaLnBrk="1" hangingPunct="1">
              <a:lnSpc>
                <a:spcPct val="90000"/>
              </a:lnSpc>
            </a:pPr>
            <a:r>
              <a:rPr lang="en-US" sz="2000" i="1" dirty="0" smtClean="0">
                <a:solidFill>
                  <a:schemeClr val="accent2"/>
                </a:solidFill>
                <a:latin typeface="Verdana" pitchFamily="34" charset="0"/>
                <a:ea typeface="Verdana" pitchFamily="34" charset="0"/>
                <a:cs typeface="Verdana" pitchFamily="34" charset="0"/>
              </a:rPr>
              <a:t>“information</a:t>
            </a:r>
            <a:r>
              <a:rPr lang="en-US" sz="2000" i="1" dirty="0" smtClean="0">
                <a:solidFill>
                  <a:schemeClr val="accent2"/>
                </a:solidFill>
                <a:latin typeface="Verdana" pitchFamily="34" charset="0"/>
                <a:ea typeface="Verdana" pitchFamily="34" charset="0"/>
                <a:cs typeface="Verdana" pitchFamily="34" charset="0"/>
              </a:rPr>
              <a:t>” </a:t>
            </a:r>
            <a:r>
              <a:rPr lang="en-US" sz="2000" dirty="0" smtClean="0">
                <a:solidFill>
                  <a:schemeClr val="accent2"/>
                </a:solidFill>
                <a:latin typeface="Verdana" pitchFamily="34" charset="0"/>
                <a:ea typeface="Verdana" pitchFamily="34" charset="0"/>
                <a:cs typeface="Verdana" pitchFamily="34" charset="0"/>
              </a:rPr>
              <a:t>– being precise, giving necessary details</a:t>
            </a:r>
            <a:endParaRPr lang="en-US" sz="2000" dirty="0" smtClean="0">
              <a:solidFill>
                <a:schemeClr val="accent2"/>
              </a:solidFill>
              <a:latin typeface="Verdana" pitchFamily="34" charset="0"/>
              <a:ea typeface="Verdana" pitchFamily="34" charset="0"/>
              <a:cs typeface="Verdana" pitchFamily="34" charset="0"/>
            </a:endParaRPr>
          </a:p>
          <a:p>
            <a:pPr lvl="1" eaLnBrk="1" hangingPunct="1">
              <a:lnSpc>
                <a:spcPct val="90000"/>
              </a:lnSpc>
            </a:pPr>
            <a:r>
              <a:rPr lang="en-US" sz="2000" i="1" dirty="0" smtClean="0">
                <a:solidFill>
                  <a:schemeClr val="accent2"/>
                </a:solidFill>
                <a:latin typeface="Verdana" pitchFamily="34" charset="0"/>
                <a:ea typeface="Verdana" pitchFamily="34" charset="0"/>
                <a:cs typeface="Verdana" pitchFamily="34" charset="0"/>
              </a:rPr>
              <a:t>“scientific</a:t>
            </a:r>
            <a:r>
              <a:rPr lang="en-US" sz="2000" i="1" dirty="0" smtClean="0">
                <a:solidFill>
                  <a:schemeClr val="accent2"/>
                </a:solidFill>
                <a:latin typeface="Verdana" pitchFamily="34" charset="0"/>
                <a:ea typeface="Verdana" pitchFamily="34" charset="0"/>
                <a:cs typeface="Verdana" pitchFamily="34" charset="0"/>
              </a:rPr>
              <a:t>” </a:t>
            </a:r>
            <a:r>
              <a:rPr lang="en-US" sz="2000" dirty="0" smtClean="0">
                <a:solidFill>
                  <a:schemeClr val="accent2"/>
                </a:solidFill>
                <a:latin typeface="Verdana" pitchFamily="34" charset="0"/>
                <a:ea typeface="Verdana" pitchFamily="34" charset="0"/>
                <a:cs typeface="Verdana" pitchFamily="34" charset="0"/>
              </a:rPr>
              <a:t>– precision or “error” – </a:t>
            </a:r>
            <a:r>
              <a:rPr lang="en-US" sz="2000" i="1" dirty="0" smtClean="0">
                <a:solidFill>
                  <a:schemeClr val="accent2"/>
                </a:solidFill>
                <a:latin typeface="Verdana" pitchFamily="34" charset="0"/>
                <a:ea typeface="Verdana" pitchFamily="34" charset="0"/>
                <a:cs typeface="Verdana" pitchFamily="34" charset="0"/>
              </a:rPr>
              <a:t>HOW accurate?</a:t>
            </a:r>
            <a:endParaRPr lang="en-US" sz="2000" i="1" dirty="0" smtClean="0">
              <a:solidFill>
                <a:schemeClr val="accent2"/>
              </a:solidFill>
              <a:latin typeface="Verdana" pitchFamily="34" charset="0"/>
              <a:ea typeface="Verdana" pitchFamily="34" charset="0"/>
              <a:cs typeface="Verdana" pitchFamily="34" charset="0"/>
            </a:endParaRPr>
          </a:p>
          <a:p>
            <a:pPr eaLnBrk="1" hangingPunct="1">
              <a:lnSpc>
                <a:spcPct val="90000"/>
              </a:lnSpc>
              <a:buFontTx/>
              <a:buNone/>
            </a:pPr>
            <a:r>
              <a:rPr lang="en-US" sz="2400" dirty="0" smtClean="0">
                <a:solidFill>
                  <a:srgbClr val="FF0000"/>
                </a:solidFill>
                <a:latin typeface="Verdana" pitchFamily="34" charset="0"/>
                <a:ea typeface="Verdana" pitchFamily="34" charset="0"/>
                <a:cs typeface="Verdana" pitchFamily="34" charset="0"/>
              </a:rPr>
              <a:t>4. </a:t>
            </a:r>
            <a:r>
              <a:rPr lang="en-US" sz="2400" dirty="0" smtClean="0">
                <a:solidFill>
                  <a:srgbClr val="FF0000"/>
                </a:solidFill>
                <a:latin typeface="Verdana" pitchFamily="34" charset="0"/>
                <a:ea typeface="Verdana" pitchFamily="34" charset="0"/>
                <a:cs typeface="Verdana" pitchFamily="34" charset="0"/>
              </a:rPr>
              <a:t>Relevance </a:t>
            </a:r>
            <a:r>
              <a:rPr lang="en-US" sz="2000" dirty="0" smtClean="0">
                <a:solidFill>
                  <a:schemeClr val="accent2"/>
                </a:solidFill>
                <a:latin typeface="Verdana" pitchFamily="34" charset="0"/>
                <a:ea typeface="Verdana" pitchFamily="34" charset="0"/>
                <a:cs typeface="Verdana" pitchFamily="34" charset="0"/>
              </a:rPr>
              <a:t>– how is a statement used in an argument?</a:t>
            </a:r>
          </a:p>
          <a:p>
            <a:pPr eaLnBrk="1" hangingPunct="1">
              <a:lnSpc>
                <a:spcPct val="90000"/>
              </a:lnSpc>
              <a:buFontTx/>
              <a:buNone/>
            </a:pPr>
            <a:r>
              <a:rPr lang="en-US" sz="2400" dirty="0" smtClean="0">
                <a:solidFill>
                  <a:srgbClr val="FF0000"/>
                </a:solidFill>
                <a:latin typeface="Verdana" pitchFamily="34" charset="0"/>
                <a:ea typeface="Verdana" pitchFamily="34" charset="0"/>
                <a:cs typeface="Verdana" pitchFamily="34" charset="0"/>
              </a:rPr>
              <a:t>5</a:t>
            </a:r>
            <a:r>
              <a:rPr lang="en-US" sz="2400" dirty="0" smtClean="0">
                <a:solidFill>
                  <a:srgbClr val="FF0000"/>
                </a:solidFill>
                <a:latin typeface="Verdana" pitchFamily="34" charset="0"/>
                <a:ea typeface="Verdana" pitchFamily="34" charset="0"/>
                <a:cs typeface="Verdana" pitchFamily="34" charset="0"/>
              </a:rPr>
              <a:t>. Logic</a:t>
            </a:r>
            <a:r>
              <a:rPr lang="en-US" sz="2400" dirty="0" smtClean="0">
                <a:latin typeface="Verdana" pitchFamily="34" charset="0"/>
                <a:ea typeface="Verdana" pitchFamily="34" charset="0"/>
                <a:cs typeface="Verdana" pitchFamily="34" charset="0"/>
              </a:rPr>
              <a:t>        </a:t>
            </a:r>
          </a:p>
          <a:p>
            <a:pPr lvl="1" eaLnBrk="1" hangingPunct="1">
              <a:lnSpc>
                <a:spcPct val="90000"/>
              </a:lnSpc>
            </a:pPr>
            <a:r>
              <a:rPr lang="en-US" sz="2000" dirty="0" smtClean="0">
                <a:solidFill>
                  <a:schemeClr val="accent2"/>
                </a:solidFill>
                <a:latin typeface="Verdana" pitchFamily="34" charset="0"/>
                <a:ea typeface="Verdana" pitchFamily="34" charset="0"/>
                <a:cs typeface="Verdana" pitchFamily="34" charset="0"/>
              </a:rPr>
              <a:t>a series of statements that are mutually reinforcing, not contradictory</a:t>
            </a:r>
          </a:p>
          <a:p>
            <a:pPr eaLnBrk="1" hangingPunct="1">
              <a:lnSpc>
                <a:spcPct val="90000"/>
              </a:lnSpc>
              <a:buFontTx/>
              <a:buNone/>
            </a:pPr>
            <a:r>
              <a:rPr lang="en-US" sz="2400" dirty="0" smtClean="0">
                <a:solidFill>
                  <a:srgbClr val="FF0000"/>
                </a:solidFill>
                <a:latin typeface="Verdana" pitchFamily="34" charset="0"/>
                <a:ea typeface="Verdana" pitchFamily="34" charset="0"/>
                <a:cs typeface="Verdana" pitchFamily="34" charset="0"/>
              </a:rPr>
              <a:t>6. Breadth and Depth</a:t>
            </a:r>
          </a:p>
          <a:p>
            <a:pPr lvl="1" eaLnBrk="1" hangingPunct="1">
              <a:lnSpc>
                <a:spcPct val="90000"/>
              </a:lnSpc>
            </a:pPr>
            <a:r>
              <a:rPr lang="en-US" sz="2000" dirty="0" smtClean="0">
                <a:solidFill>
                  <a:schemeClr val="accent2"/>
                </a:solidFill>
                <a:latin typeface="Verdana" pitchFamily="34" charset="0"/>
                <a:ea typeface="Verdana" pitchFamily="34" charset="0"/>
                <a:cs typeface="Verdana" pitchFamily="34" charset="0"/>
              </a:rPr>
              <a:t>Assumptions </a:t>
            </a:r>
            <a:r>
              <a:rPr lang="en-US" sz="2000" i="1" dirty="0" smtClean="0">
                <a:solidFill>
                  <a:schemeClr val="accent2"/>
                </a:solidFill>
                <a:latin typeface="Verdana" pitchFamily="34" charset="0"/>
                <a:ea typeface="Verdana" pitchFamily="34" charset="0"/>
                <a:cs typeface="Verdana" pitchFamily="34" charset="0"/>
              </a:rPr>
              <a:t>(statements accepted as true without proof) </a:t>
            </a:r>
          </a:p>
          <a:p>
            <a:pPr lvl="1" eaLnBrk="1" hangingPunct="1">
              <a:lnSpc>
                <a:spcPct val="90000"/>
              </a:lnSpc>
            </a:pPr>
            <a:r>
              <a:rPr lang="en-US" sz="2000" dirty="0" smtClean="0">
                <a:solidFill>
                  <a:schemeClr val="accent2"/>
                </a:solidFill>
                <a:latin typeface="Verdana" pitchFamily="34" charset="0"/>
                <a:ea typeface="Verdana" pitchFamily="34" charset="0"/>
                <a:cs typeface="Verdana" pitchFamily="34" charset="0"/>
              </a:rPr>
              <a:t>Complexities and other </a:t>
            </a:r>
            <a:r>
              <a:rPr lang="en-US" sz="2000" dirty="0" smtClean="0">
                <a:solidFill>
                  <a:schemeClr val="accent2"/>
                </a:solidFill>
                <a:latin typeface="Verdana" pitchFamily="34" charset="0"/>
                <a:ea typeface="Verdana" pitchFamily="34" charset="0"/>
                <a:cs typeface="Verdana" pitchFamily="34" charset="0"/>
              </a:rPr>
              <a:t>points of view</a:t>
            </a:r>
          </a:p>
          <a:p>
            <a:pPr lvl="1" eaLnBrk="1" hangingPunct="1">
              <a:lnSpc>
                <a:spcPct val="90000"/>
              </a:lnSpc>
            </a:pPr>
            <a:r>
              <a:rPr lang="en-US" sz="2000" dirty="0" smtClean="0">
                <a:solidFill>
                  <a:schemeClr val="accent2"/>
                </a:solidFill>
                <a:latin typeface="Verdana" pitchFamily="34" charset="0"/>
                <a:ea typeface="Verdana" pitchFamily="34" charset="0"/>
                <a:cs typeface="Verdana" pitchFamily="34" charset="0"/>
              </a:rPr>
              <a:t>Realistic solutions</a:t>
            </a:r>
          </a:p>
          <a:p>
            <a:pPr eaLnBrk="1" hangingPunct="1">
              <a:lnSpc>
                <a:spcPct val="90000"/>
              </a:lnSpc>
              <a:buFontTx/>
              <a:buNone/>
            </a:pPr>
            <a:endParaRPr lang="en-US" sz="2000" dirty="0" smtClean="0">
              <a:solidFill>
                <a:schemeClr val="accent2"/>
              </a:solidFill>
              <a:latin typeface="Verdana" pitchFamily="34" charset="0"/>
              <a:ea typeface="Verdana" pitchFamily="34" charset="0"/>
              <a:cs typeface="Verdana" pitchFamily="34" charset="0"/>
            </a:endParaRPr>
          </a:p>
          <a:p>
            <a:pPr eaLnBrk="1" hangingPunct="1">
              <a:lnSpc>
                <a:spcPct val="90000"/>
              </a:lnSpc>
              <a:buFontTx/>
              <a:buNone/>
            </a:pPr>
            <a:endParaRPr lang="en-US" sz="2400" b="1" dirty="0" smtClean="0">
              <a:solidFill>
                <a:srgbClr val="0000FF"/>
              </a:solidFill>
              <a:latin typeface="Verdana" pitchFamily="34" charset="0"/>
              <a:ea typeface="Verdana" pitchFamily="34" charset="0"/>
              <a:cs typeface="Verdana" pitchFamily="34" charset="0"/>
            </a:endParaRPr>
          </a:p>
          <a:p>
            <a:pPr marL="0" indent="0" eaLnBrk="1" hangingPunct="1">
              <a:lnSpc>
                <a:spcPct val="90000"/>
              </a:lnSpc>
              <a:buNone/>
            </a:pPr>
            <a:endParaRPr lang="en-US" sz="2400" b="1" dirty="0" smtClean="0">
              <a:solidFill>
                <a:srgbClr val="0000FF"/>
              </a:solidFill>
              <a:latin typeface="Verdana" pitchFamily="34" charset="0"/>
              <a:ea typeface="Verdana" pitchFamily="34" charset="0"/>
              <a:cs typeface="Verdana" pitchFamily="34" charset="0"/>
            </a:endParaRPr>
          </a:p>
        </p:txBody>
      </p:sp>
      <p:sp>
        <p:nvSpPr>
          <p:cNvPr id="6149" name="Text Box 5"/>
          <p:cNvSpPr txBox="1">
            <a:spLocks noChangeArrowheads="1"/>
          </p:cNvSpPr>
          <p:nvPr/>
        </p:nvSpPr>
        <p:spPr bwMode="auto">
          <a:xfrm>
            <a:off x="914400" y="6015335"/>
            <a:ext cx="34291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9933FF"/>
                </a:solidFill>
                <a:latin typeface="Times New Roman" charset="0"/>
              </a:defRPr>
            </a:lvl1pPr>
            <a:lvl2pPr marL="742950" indent="-285750" eaLnBrk="0" hangingPunct="0">
              <a:defRPr sz="2400">
                <a:solidFill>
                  <a:srgbClr val="9933FF"/>
                </a:solidFill>
                <a:latin typeface="Times New Roman" charset="0"/>
              </a:defRPr>
            </a:lvl2pPr>
            <a:lvl3pPr marL="1143000" indent="-228600" eaLnBrk="0" hangingPunct="0">
              <a:defRPr sz="2400">
                <a:solidFill>
                  <a:srgbClr val="9933FF"/>
                </a:solidFill>
                <a:latin typeface="Times New Roman" charset="0"/>
              </a:defRPr>
            </a:lvl3pPr>
            <a:lvl4pPr marL="1600200" indent="-228600" eaLnBrk="0" hangingPunct="0">
              <a:defRPr sz="2400">
                <a:solidFill>
                  <a:srgbClr val="9933FF"/>
                </a:solidFill>
                <a:latin typeface="Times New Roman" charset="0"/>
              </a:defRPr>
            </a:lvl4pPr>
            <a:lvl5pPr marL="2057400" indent="-228600" eaLnBrk="0" hangingPunct="0">
              <a:defRPr sz="2400">
                <a:solidFill>
                  <a:srgbClr val="9933FF"/>
                </a:solidFill>
                <a:latin typeface="Times New Roman" charset="0"/>
              </a:defRPr>
            </a:lvl5pPr>
            <a:lvl6pPr marL="2514600" indent="-228600" eaLnBrk="0" fontAlgn="base" hangingPunct="0">
              <a:spcBef>
                <a:spcPct val="0"/>
              </a:spcBef>
              <a:spcAft>
                <a:spcPct val="0"/>
              </a:spcAft>
              <a:defRPr sz="2400">
                <a:solidFill>
                  <a:srgbClr val="9933FF"/>
                </a:solidFill>
                <a:latin typeface="Times New Roman" charset="0"/>
              </a:defRPr>
            </a:lvl6pPr>
            <a:lvl7pPr marL="2971800" indent="-228600" eaLnBrk="0" fontAlgn="base" hangingPunct="0">
              <a:spcBef>
                <a:spcPct val="0"/>
              </a:spcBef>
              <a:spcAft>
                <a:spcPct val="0"/>
              </a:spcAft>
              <a:defRPr sz="2400">
                <a:solidFill>
                  <a:srgbClr val="9933FF"/>
                </a:solidFill>
                <a:latin typeface="Times New Roman" charset="0"/>
              </a:defRPr>
            </a:lvl7pPr>
            <a:lvl8pPr marL="3429000" indent="-228600" eaLnBrk="0" fontAlgn="base" hangingPunct="0">
              <a:spcBef>
                <a:spcPct val="0"/>
              </a:spcBef>
              <a:spcAft>
                <a:spcPct val="0"/>
              </a:spcAft>
              <a:defRPr sz="2400">
                <a:solidFill>
                  <a:srgbClr val="9933FF"/>
                </a:solidFill>
                <a:latin typeface="Times New Roman" charset="0"/>
              </a:defRPr>
            </a:lvl8pPr>
            <a:lvl9pPr marL="3886200" indent="-228600" eaLnBrk="0" fontAlgn="base" hangingPunct="0">
              <a:spcBef>
                <a:spcPct val="0"/>
              </a:spcBef>
              <a:spcAft>
                <a:spcPct val="0"/>
              </a:spcAft>
              <a:defRPr sz="2400">
                <a:solidFill>
                  <a:srgbClr val="9933FF"/>
                </a:solidFill>
                <a:latin typeface="Times New Roman" charset="0"/>
              </a:defRPr>
            </a:lvl9pPr>
          </a:lstStyle>
          <a:p>
            <a:pPr eaLnBrk="1" hangingPunct="1"/>
            <a:r>
              <a:rPr lang="en-US" b="1" dirty="0">
                <a:solidFill>
                  <a:srgbClr val="0000FF"/>
                </a:solidFill>
                <a:latin typeface="Verdana" pitchFamily="34" charset="0"/>
                <a:ea typeface="Verdana" pitchFamily="34" charset="0"/>
                <a:cs typeface="Verdana" pitchFamily="34" charset="0"/>
              </a:rPr>
              <a:t>ALL = “EVIDENCE”</a:t>
            </a:r>
          </a:p>
        </p:txBody>
      </p:sp>
      <p:sp>
        <p:nvSpPr>
          <p:cNvPr id="2" name="TextBox 1"/>
          <p:cNvSpPr txBox="1"/>
          <p:nvPr/>
        </p:nvSpPr>
        <p:spPr>
          <a:xfrm>
            <a:off x="5792057" y="6550223"/>
            <a:ext cx="3351943" cy="307777"/>
          </a:xfrm>
          <a:prstGeom prst="rect">
            <a:avLst/>
          </a:prstGeom>
          <a:noFill/>
        </p:spPr>
        <p:txBody>
          <a:bodyPr wrap="none" rtlCol="0">
            <a:spAutoFit/>
          </a:bodyPr>
          <a:lstStyle/>
          <a:p>
            <a:r>
              <a:rPr lang="en-US" sz="1400" i="1" dirty="0" smtClean="0">
                <a:solidFill>
                  <a:schemeClr val="tx1"/>
                </a:solidFill>
              </a:rPr>
              <a:t>Adapted from McConnell and Abel 2002</a:t>
            </a:r>
            <a:endParaRPr lang="en-US" sz="1400" i="1" dirty="0">
              <a:solidFill>
                <a:schemeClr val="tx1"/>
              </a:solidFill>
            </a:endParaRPr>
          </a:p>
        </p:txBody>
      </p:sp>
    </p:spTree>
    <p:extLst>
      <p:ext uri="{BB962C8B-B14F-4D97-AF65-F5344CB8AC3E}">
        <p14:creationId xmlns:p14="http://schemas.microsoft.com/office/powerpoint/2010/main" val="2472818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0-#ppt_w/2"/>
                                          </p:val>
                                        </p:tav>
                                        <p:tav tm="100000">
                                          <p:val>
                                            <p:strVal val="#ppt_x"/>
                                          </p:val>
                                        </p:tav>
                                      </p:tavLst>
                                    </p:anim>
                                    <p:anim calcmode="lin" valueType="num">
                                      <p:cBhvr additive="base">
                                        <p:cTn id="8"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276600" y="152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Comic Sans MS" pitchFamily="66" charset="0"/>
              </a:rPr>
              <a:t>Tips for Learning</a:t>
            </a:r>
          </a:p>
        </p:txBody>
      </p:sp>
      <p:sp>
        <p:nvSpPr>
          <p:cNvPr id="6147" name="Text Box 7"/>
          <p:cNvSpPr txBox="1">
            <a:spLocks noChangeArrowheads="1"/>
          </p:cNvSpPr>
          <p:nvPr/>
        </p:nvSpPr>
        <p:spPr bwMode="auto">
          <a:xfrm>
            <a:off x="304800" y="685800"/>
            <a:ext cx="85344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omic Sans MS" pitchFamily="66" charset="0"/>
              </a:rPr>
              <a:t>1.  Read the Web Notes Before Class</a:t>
            </a:r>
          </a:p>
          <a:p>
            <a:pPr eaLnBrk="1" hangingPunct="1"/>
            <a:endParaRPr lang="en-US" b="1">
              <a:latin typeface="Comic Sans MS" pitchFamily="66" charset="0"/>
            </a:endParaRPr>
          </a:p>
          <a:p>
            <a:pPr eaLnBrk="1" hangingPunct="1"/>
            <a:r>
              <a:rPr lang="en-US" b="1">
                <a:latin typeface="Comic Sans MS" pitchFamily="66" charset="0"/>
              </a:rPr>
              <a:t>2.  Take Notes During Class</a:t>
            </a:r>
          </a:p>
          <a:p>
            <a:pPr eaLnBrk="1" hangingPunct="1">
              <a:spcBef>
                <a:spcPct val="30000"/>
              </a:spcBef>
              <a:buFontTx/>
              <a:buChar char="•"/>
            </a:pPr>
            <a:r>
              <a:rPr lang="en-US">
                <a:latin typeface="Comic Sans MS" pitchFamily="66" charset="0"/>
              </a:rPr>
              <a:t> Listen for “signal statements”, e.g., “…the most important point is…”</a:t>
            </a:r>
          </a:p>
          <a:p>
            <a:pPr eaLnBrk="1" hangingPunct="1">
              <a:buFontTx/>
              <a:buChar char="•"/>
            </a:pPr>
            <a:r>
              <a:rPr lang="en-US">
                <a:latin typeface="Comic Sans MS" pitchFamily="66" charset="0"/>
              </a:rPr>
              <a:t>  Write with abbreviated words and symbols – write short sentences</a:t>
            </a:r>
          </a:p>
          <a:p>
            <a:pPr eaLnBrk="1" hangingPunct="1">
              <a:buFontTx/>
              <a:buChar char="•"/>
            </a:pPr>
            <a:r>
              <a:rPr lang="en-US">
                <a:latin typeface="Comic Sans MS" pitchFamily="66" charset="0"/>
              </a:rPr>
              <a:t>  Place a question mark (?) next to material you don’t understand, or, raise your hand and ask a question.</a:t>
            </a:r>
          </a:p>
          <a:p>
            <a:pPr eaLnBrk="1" hangingPunct="1">
              <a:buFontTx/>
              <a:buChar char="•"/>
            </a:pPr>
            <a:endParaRPr lang="en-US">
              <a:latin typeface="Comic Sans MS" pitchFamily="66" charset="0"/>
            </a:endParaRPr>
          </a:p>
          <a:p>
            <a:pPr eaLnBrk="1" hangingPunct="1"/>
            <a:r>
              <a:rPr lang="en-US" b="1">
                <a:latin typeface="Comic Sans MS" pitchFamily="66" charset="0"/>
              </a:rPr>
              <a:t>3.  Rewrite Your Notes After Class – The Same Day!</a:t>
            </a:r>
          </a:p>
          <a:p>
            <a:pPr eaLnBrk="1" hangingPunct="1">
              <a:spcBef>
                <a:spcPct val="30000"/>
              </a:spcBef>
              <a:buFontTx/>
              <a:buChar char="•"/>
            </a:pPr>
            <a:r>
              <a:rPr lang="en-US">
                <a:latin typeface="Comic Sans MS" pitchFamily="66" charset="0"/>
              </a:rPr>
              <a:t>  Make your notes more </a:t>
            </a:r>
            <a:r>
              <a:rPr lang="en-US" b="1" i="1" u="sng">
                <a:latin typeface="Comic Sans MS" pitchFamily="66" charset="0"/>
              </a:rPr>
              <a:t>complete</a:t>
            </a:r>
            <a:r>
              <a:rPr lang="en-US">
                <a:latin typeface="Comic Sans MS" pitchFamily="66" charset="0"/>
              </a:rPr>
              <a:t> by expanding abbreviations and writing longer sentences.  Add points that you might remember but that you didn’t write down.</a:t>
            </a:r>
          </a:p>
          <a:p>
            <a:pPr eaLnBrk="1" hangingPunct="1">
              <a:buFontTx/>
              <a:buChar char="•"/>
            </a:pPr>
            <a:r>
              <a:rPr lang="en-US">
                <a:latin typeface="Comic Sans MS" pitchFamily="66" charset="0"/>
              </a:rPr>
              <a:t>  Make your notes more </a:t>
            </a:r>
            <a:r>
              <a:rPr lang="en-US" b="1" i="1" u="sng">
                <a:latin typeface="Comic Sans MS" pitchFamily="66" charset="0"/>
              </a:rPr>
              <a:t>accurate</a:t>
            </a:r>
            <a:r>
              <a:rPr lang="en-US">
                <a:latin typeface="Comic Sans MS" pitchFamily="66" charset="0"/>
              </a:rPr>
              <a:t> by answering questions you had when writing your notes in class.  Read the web notes for that lecture, talk to fellow students, or ask your GSI or instructor.</a:t>
            </a:r>
          </a:p>
          <a:p>
            <a:pPr eaLnBrk="1" hangingPunct="1">
              <a:buFontTx/>
              <a:buChar char="•"/>
            </a:pPr>
            <a:endParaRPr lang="en-US">
              <a:latin typeface="Comic Sans MS" pitchFamily="66" charset="0"/>
            </a:endParaRPr>
          </a:p>
          <a:p>
            <a:pPr eaLnBrk="1" hangingPunct="1"/>
            <a:r>
              <a:rPr lang="en-US" b="1">
                <a:latin typeface="Comic Sans MS" pitchFamily="66" charset="0"/>
              </a:rPr>
              <a:t>4.</a:t>
            </a:r>
            <a:r>
              <a:rPr lang="en-US">
                <a:latin typeface="Comic Sans MS" pitchFamily="66" charset="0"/>
              </a:rPr>
              <a:t>  </a:t>
            </a:r>
            <a:r>
              <a:rPr lang="en-US" b="1">
                <a:latin typeface="Comic Sans MS" pitchFamily="66" charset="0"/>
              </a:rPr>
              <a:t>Take the “self-test” for each Lecture to reinforce the information.</a:t>
            </a:r>
          </a:p>
          <a:p>
            <a:pPr eaLnBrk="1" hangingPunct="1">
              <a:buFontTx/>
              <a:buChar char="•"/>
            </a:pPr>
            <a:endParaRPr lang="en-US" b="1">
              <a:latin typeface="Comic Sans MS" pitchFamily="66" charset="0"/>
            </a:endParaRPr>
          </a:p>
        </p:txBody>
      </p:sp>
      <p:sp>
        <p:nvSpPr>
          <p:cNvPr id="6148" name="Text Box 8"/>
          <p:cNvSpPr txBox="1">
            <a:spLocks noChangeArrowheads="1"/>
          </p:cNvSpPr>
          <p:nvPr/>
        </p:nvSpPr>
        <p:spPr bwMode="auto">
          <a:xfrm>
            <a:off x="3124200" y="5867400"/>
            <a:ext cx="2828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0000"/>
                </a:solidFill>
                <a:latin typeface="Comic Sans MS" pitchFamily="66" charset="0"/>
              </a:rPr>
              <a:t>Get organized, </a:t>
            </a:r>
          </a:p>
          <a:p>
            <a:pPr algn="ctr" eaLnBrk="1" hangingPunct="1"/>
            <a:r>
              <a:rPr lang="en-US" sz="2400">
                <a:solidFill>
                  <a:srgbClr val="FF0000"/>
                </a:solidFill>
                <a:latin typeface="Comic Sans MS" pitchFamily="66" charset="0"/>
              </a:rPr>
              <a:t>Manage your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9"/>
          <p:cNvSpPr txBox="1">
            <a:spLocks noGrp="1"/>
          </p:cNvSpPr>
          <p:nvPr/>
        </p:nvSpPr>
        <p:spPr bwMode="auto">
          <a:xfrm>
            <a:off x="7315200" y="6248400"/>
            <a:ext cx="188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0F51475-AE97-4367-BD63-7C0572B9C64F}" type="slidenum">
              <a:rPr lang="en-US" sz="1000">
                <a:latin typeface="Comic Sans MS" pitchFamily="66" charset="0"/>
              </a:rPr>
              <a:pPr algn="r" eaLnBrk="1" hangingPunct="1"/>
              <a:t>7</a:t>
            </a:fld>
            <a:endParaRPr lang="en-US" sz="1000">
              <a:latin typeface="Comic Sans MS" pitchFamily="66" charset="0"/>
            </a:endParaRPr>
          </a:p>
        </p:txBody>
      </p:sp>
      <p:sp>
        <p:nvSpPr>
          <p:cNvPr id="7171" name="Title 66561"/>
          <p:cNvSpPr>
            <a:spLocks noGrp="1" noChangeArrowheads="1"/>
          </p:cNvSpPr>
          <p:nvPr>
            <p:ph type="title" idx="4294967295"/>
          </p:nvPr>
        </p:nvSpPr>
        <p:spPr>
          <a:xfrm>
            <a:off x="1295400" y="76200"/>
            <a:ext cx="6858000" cy="457200"/>
          </a:xfrm>
        </p:spPr>
        <p:txBody>
          <a:bodyPr/>
          <a:lstStyle/>
          <a:p>
            <a:pPr eaLnBrk="1" hangingPunct="1"/>
            <a:r>
              <a:rPr lang="en-US" sz="2800" smtClean="0">
                <a:solidFill>
                  <a:srgbClr val="FF0000"/>
                </a:solidFill>
                <a:latin typeface="Comic Sans MS" pitchFamily="66" charset="0"/>
              </a:rPr>
              <a:t>Course Management: U-M’s Ctools</a:t>
            </a:r>
          </a:p>
        </p:txBody>
      </p:sp>
      <p:sp>
        <p:nvSpPr>
          <p:cNvPr id="7172" name="Rectangle 66580" descr="Ctools">
            <a:hlinkClick r:id="rId3"/>
          </p:cNvPr>
          <p:cNvSpPr>
            <a:spLocks noChangeAspect="1" noChangeArrowheads="1"/>
          </p:cNvSpPr>
          <p:nvPr/>
        </p:nvSpPr>
        <p:spPr bwMode="auto">
          <a:xfrm>
            <a:off x="7772400" y="990600"/>
            <a:ext cx="660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3" name="Rectangle 66565"/>
          <p:cNvSpPr>
            <a:spLocks noChangeArrowheads="1"/>
          </p:cNvSpPr>
          <p:nvPr/>
        </p:nvSpPr>
        <p:spPr bwMode="auto">
          <a:xfrm>
            <a:off x="2362200" y="6080125"/>
            <a:ext cx="34290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FF0000"/>
                </a:solidFill>
                <a:latin typeface="Comic Sans MS" pitchFamily="66" charset="0"/>
                <a:hlinkClick r:id="rId3"/>
              </a:rPr>
              <a:t>https://ctools.umich.edu/</a:t>
            </a:r>
            <a:endParaRPr lang="en-US" sz="2000" b="1">
              <a:solidFill>
                <a:srgbClr val="FF0000"/>
              </a:solidFill>
              <a:latin typeface="Comic Sans MS" pitchFamily="66" charset="0"/>
            </a:endParaRPr>
          </a:p>
        </p:txBody>
      </p:sp>
      <p:pic>
        <p:nvPicPr>
          <p:cNvPr id="71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9163"/>
            <a:ext cx="91440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0538" y="5156200"/>
            <a:ext cx="990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609600" y="119063"/>
            <a:ext cx="81026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sz="2000">
                <a:latin typeface="Comic Sans MS" pitchFamily="66" charset="0"/>
              </a:rPr>
              <a:t>Sign into ctools at ctools.umich.edu/</a:t>
            </a:r>
          </a:p>
          <a:p>
            <a:pPr eaLnBrk="1" hangingPunct="1">
              <a:buFontTx/>
              <a:buAutoNum type="arabicPeriod"/>
            </a:pPr>
            <a:r>
              <a:rPr lang="en-US" sz="2000">
                <a:latin typeface="Comic Sans MS" pitchFamily="66" charset="0"/>
              </a:rPr>
              <a:t>Choose your course tab for ENV 110 (or the # you registered)</a:t>
            </a:r>
          </a:p>
          <a:p>
            <a:pPr eaLnBrk="1" hangingPunct="1">
              <a:buFontTx/>
              <a:buAutoNum type="arabicPeriod"/>
            </a:pPr>
            <a:r>
              <a:rPr lang="en-US" sz="2000">
                <a:latin typeface="Comic Sans MS" pitchFamily="66" charset="0"/>
              </a:rPr>
              <a:t>Click on LectureTools at bottom left</a:t>
            </a:r>
          </a:p>
          <a:p>
            <a:pPr eaLnBrk="1" hangingPunct="1">
              <a:buFontTx/>
              <a:buAutoNum type="arabicPeriod"/>
            </a:pPr>
            <a:r>
              <a:rPr lang="en-US" sz="2000">
                <a:latin typeface="Comic Sans MS" pitchFamily="66" charset="0"/>
              </a:rPr>
              <a:t>Choose “enter LectureTools”</a:t>
            </a:r>
          </a:p>
          <a:p>
            <a:pPr eaLnBrk="1" hangingPunct="1">
              <a:buFontTx/>
              <a:buAutoNum type="arabicPeriod"/>
            </a:pPr>
            <a:r>
              <a:rPr lang="en-US" sz="2000">
                <a:latin typeface="Comic Sans MS" pitchFamily="66" charset="0"/>
              </a:rPr>
              <a:t>Fill in the required fields for registration</a:t>
            </a:r>
          </a:p>
          <a:p>
            <a:pPr eaLnBrk="1" hangingPunct="1">
              <a:buFontTx/>
              <a:buAutoNum type="arabicPeriod"/>
            </a:pPr>
            <a:r>
              <a:rPr lang="en-US" sz="2000">
                <a:latin typeface="Comic Sans MS" pitchFamily="66" charset="0"/>
              </a:rPr>
              <a:t>You will automatically be added to LectureTools</a:t>
            </a: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l="8855" t="10410" r="56868" b="24442"/>
          <a:stretch>
            <a:fillRect/>
          </a:stretch>
        </p:blipFill>
        <p:spPr bwMode="auto">
          <a:xfrm>
            <a:off x="762000" y="2057400"/>
            <a:ext cx="76993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itle 3"/>
          <p:cNvSpPr>
            <a:spLocks noGrp="1"/>
          </p:cNvSpPr>
          <p:nvPr>
            <p:ph type="title"/>
          </p:nvPr>
        </p:nvSpPr>
        <p:spPr>
          <a:xfrm>
            <a:off x="457200" y="274638"/>
            <a:ext cx="8229600" cy="715962"/>
          </a:xfrm>
        </p:spPr>
        <p:txBody>
          <a:bodyPr/>
          <a:lstStyle/>
          <a:p>
            <a:r>
              <a:rPr lang="en-US" dirty="0" smtClean="0">
                <a:solidFill>
                  <a:schemeClr val="bg1"/>
                </a:solidFill>
              </a:rPr>
              <a:t>Where are you from?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5257800"/>
          </a:xfrm>
          <a:prstGeom prst="rect">
            <a:avLst/>
          </a:prstGeom>
        </p:spPr>
      </p:pic>
    </p:spTree>
    <p:extLst>
      <p:ext uri="{BB962C8B-B14F-4D97-AF65-F5344CB8AC3E}">
        <p14:creationId xmlns:p14="http://schemas.microsoft.com/office/powerpoint/2010/main" val="3346854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1494</Words>
  <Application>Microsoft Office PowerPoint</Application>
  <PresentationFormat>On-screen Show (4:3)</PresentationFormat>
  <Paragraphs>172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Global Change 1:  Physical Processes </vt:lpstr>
      <vt:lpstr>PowerPoint Presentation</vt:lpstr>
      <vt:lpstr>The GC2 Wheel of Lectures (Winter Semester)</vt:lpstr>
      <vt:lpstr>Wrapping up</vt:lpstr>
      <vt:lpstr>The Criteria of Solid Reasoning</vt:lpstr>
      <vt:lpstr>PowerPoint Presentation</vt:lpstr>
      <vt:lpstr>Course Management: U-M’s Ctools</vt:lpstr>
      <vt:lpstr>PowerPoint Presentation</vt:lpstr>
      <vt:lpstr>Where are you from?</vt:lpstr>
      <vt:lpstr>Where is the Mackinac bridge?</vt:lpstr>
      <vt:lpstr>PowerPoint Presentation</vt:lpstr>
      <vt:lpstr>Teaching about Evolution</vt:lpstr>
      <vt:lpstr>PowerPoint Presentation</vt:lpstr>
      <vt:lpstr>Global Climate Change</vt:lpstr>
      <vt:lpstr>Global Environmental Change</vt:lpstr>
      <vt:lpstr>Global Environmental Change</vt:lpstr>
      <vt:lpstr>Explorations</vt:lpstr>
    </vt:vector>
  </TitlesOfParts>
  <Company>University of Michigan, LSA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gwk</dc:creator>
  <cp:lastModifiedBy>George Kling</cp:lastModifiedBy>
  <cp:revision>29</cp:revision>
  <dcterms:created xsi:type="dcterms:W3CDTF">2009-09-10T18:57:14Z</dcterms:created>
  <dcterms:modified xsi:type="dcterms:W3CDTF">2012-09-07T14:49:31Z</dcterms:modified>
</cp:coreProperties>
</file>