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activeX/activeX1.xml" ContentType="application/vnd.ms-office.activeX+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83" r:id="rId3"/>
    <p:sldMasterId id="2147483695" r:id="rId4"/>
  </p:sldMasterIdLst>
  <p:notesMasterIdLst>
    <p:notesMasterId r:id="rId32"/>
  </p:notesMasterIdLst>
  <p:handoutMasterIdLst>
    <p:handoutMasterId r:id="rId33"/>
  </p:handoutMasterIdLst>
  <p:sldIdLst>
    <p:sldId id="298" r:id="rId5"/>
    <p:sldId id="312" r:id="rId6"/>
    <p:sldId id="299" r:id="rId7"/>
    <p:sldId id="300" r:id="rId8"/>
    <p:sldId id="301" r:id="rId9"/>
    <p:sldId id="307" r:id="rId10"/>
    <p:sldId id="319" r:id="rId11"/>
    <p:sldId id="308" r:id="rId12"/>
    <p:sldId id="330" r:id="rId13"/>
    <p:sldId id="309" r:id="rId14"/>
    <p:sldId id="315" r:id="rId15"/>
    <p:sldId id="313" r:id="rId16"/>
    <p:sldId id="314" r:id="rId17"/>
    <p:sldId id="329" r:id="rId18"/>
    <p:sldId id="318" r:id="rId19"/>
    <p:sldId id="316" r:id="rId20"/>
    <p:sldId id="331" r:id="rId21"/>
    <p:sldId id="338" r:id="rId22"/>
    <p:sldId id="333" r:id="rId23"/>
    <p:sldId id="334" r:id="rId24"/>
    <p:sldId id="335" r:id="rId25"/>
    <p:sldId id="336" r:id="rId26"/>
    <p:sldId id="332" r:id="rId27"/>
    <p:sldId id="325" r:id="rId28"/>
    <p:sldId id="323" r:id="rId29"/>
    <p:sldId id="321" r:id="rId30"/>
    <p:sldId id="320" r:id="rId3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C0C0C0"/>
    <a:srgbClr val="FF00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795" autoAdjust="0"/>
    <p:restoredTop sz="94819" autoAdjust="0"/>
  </p:normalViewPr>
  <p:slideViewPr>
    <p:cSldViewPr>
      <p:cViewPr varScale="1">
        <p:scale>
          <a:sx n="107" d="100"/>
          <a:sy n="107" d="100"/>
        </p:scale>
        <p:origin x="-7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DFD181E0-5E2F-11CE-A449-00AA004A803D}" ax:persistence="persistPropertyBag">
  <ax:ocxPr ax:name="Size" ax:value="423;8890"/>
  <ax:ocxPr ax:name="Position" ax:value="4841"/>
</ax:ocx>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7064" tIns="48532" rIns="97064" bIns="48532" numCol="1" anchor="t" anchorCtr="0" compatLnSpc="1">
            <a:prstTxWarp prst="textNoShape">
              <a:avLst/>
            </a:prstTxWarp>
          </a:bodyPr>
          <a:lstStyle>
            <a:lvl1pPr defTabSz="969963" eaLnBrk="0" hangingPunct="0">
              <a:defRPr sz="1300">
                <a:latin typeface="Arial" charset="0"/>
              </a:defRPr>
            </a:lvl1pPr>
          </a:lstStyle>
          <a:p>
            <a:endParaRPr lang="en-US"/>
          </a:p>
        </p:txBody>
      </p:sp>
      <p:sp>
        <p:nvSpPr>
          <p:cNvPr id="5427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7064" tIns="48532" rIns="97064" bIns="48532" numCol="1" anchor="t" anchorCtr="0" compatLnSpc="1">
            <a:prstTxWarp prst="textNoShape">
              <a:avLst/>
            </a:prstTxWarp>
          </a:bodyPr>
          <a:lstStyle>
            <a:lvl1pPr algn="r" defTabSz="969963" eaLnBrk="0" hangingPunct="0">
              <a:defRPr sz="1300">
                <a:latin typeface="Arial" charset="0"/>
              </a:defRPr>
            </a:lvl1pPr>
          </a:lstStyle>
          <a:p>
            <a:fld id="{E0E3CC21-CB5E-4937-9DEA-1001ECC600B8}" type="datetimeFigureOut">
              <a:rPr lang="en-US"/>
              <a:pPr/>
              <a:t>9/5/2007</a:t>
            </a:fld>
            <a:endParaRPr lang="en-US"/>
          </a:p>
        </p:txBody>
      </p:sp>
      <p:sp>
        <p:nvSpPr>
          <p:cNvPr id="5427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7064" tIns="48532" rIns="97064" bIns="48532" numCol="1" anchor="b" anchorCtr="0" compatLnSpc="1">
            <a:prstTxWarp prst="textNoShape">
              <a:avLst/>
            </a:prstTxWarp>
          </a:bodyPr>
          <a:lstStyle>
            <a:lvl1pPr defTabSz="969963" eaLnBrk="0" hangingPunct="0">
              <a:defRPr sz="1300">
                <a:latin typeface="Arial" charset="0"/>
              </a:defRPr>
            </a:lvl1pPr>
          </a:lstStyle>
          <a:p>
            <a:endParaRPr lang="en-US"/>
          </a:p>
        </p:txBody>
      </p:sp>
      <p:sp>
        <p:nvSpPr>
          <p:cNvPr id="5427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7064" tIns="48532" rIns="97064" bIns="48532" numCol="1" anchor="b" anchorCtr="0" compatLnSpc="1">
            <a:prstTxWarp prst="textNoShape">
              <a:avLst/>
            </a:prstTxWarp>
          </a:bodyPr>
          <a:lstStyle>
            <a:lvl1pPr algn="r" defTabSz="969963" eaLnBrk="0" hangingPunct="0">
              <a:defRPr sz="1300">
                <a:latin typeface="Arial" charset="0"/>
              </a:defRPr>
            </a:lvl1pPr>
          </a:lstStyle>
          <a:p>
            <a:fld id="{D4423405-586A-464D-AC57-B65181A2E90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2529"/>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7064" tIns="48532" rIns="97064" bIns="48532" numCol="1" anchor="t" anchorCtr="0" compatLnSpc="1">
            <a:prstTxWarp prst="textNoShape">
              <a:avLst/>
            </a:prstTxWarp>
          </a:bodyPr>
          <a:lstStyle>
            <a:lvl1pPr defTabSz="969963">
              <a:defRPr sz="1300"/>
            </a:lvl1pPr>
          </a:lstStyle>
          <a:p>
            <a:endParaRPr lang="en-US"/>
          </a:p>
        </p:txBody>
      </p:sp>
      <p:sp>
        <p:nvSpPr>
          <p:cNvPr id="25603" name="Rectangle 22530"/>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7064" tIns="48532" rIns="97064" bIns="48532" numCol="1" anchor="t" anchorCtr="0" compatLnSpc="1">
            <a:prstTxWarp prst="textNoShape">
              <a:avLst/>
            </a:prstTxWarp>
          </a:bodyPr>
          <a:lstStyle>
            <a:lvl1pPr algn="r" defTabSz="969963">
              <a:defRPr sz="1300"/>
            </a:lvl1pPr>
          </a:lstStyle>
          <a:p>
            <a:endParaRPr lang="en-US"/>
          </a:p>
        </p:txBody>
      </p:sp>
      <p:sp>
        <p:nvSpPr>
          <p:cNvPr id="25604" name="Rectangle 22531"/>
          <p:cNvSpPr>
            <a:spLocks noGrp="1" noRot="1" noChangeAspect="1" noChangeArrowheads="1" noTextEdit="1"/>
          </p:cNvSpPr>
          <p:nvPr>
            <p:ph type="sldImg" idx="2"/>
          </p:nvPr>
        </p:nvSpPr>
        <p:spPr bwMode="auto">
          <a:xfrm>
            <a:off x="1258888" y="720725"/>
            <a:ext cx="4799012" cy="3598863"/>
          </a:xfrm>
          <a:prstGeom prst="rect">
            <a:avLst/>
          </a:prstGeom>
          <a:noFill/>
          <a:ln w="9525" algn="ctr">
            <a:solidFill>
              <a:srgbClr val="000000"/>
            </a:solidFill>
            <a:miter lim="800000"/>
            <a:headEnd/>
            <a:tailEnd/>
          </a:ln>
        </p:spPr>
      </p:sp>
      <p:sp>
        <p:nvSpPr>
          <p:cNvPr id="22533" name="Notes Placeholder 22532"/>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064" tIns="48532" rIns="97064" bIns="485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22533"/>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7064" tIns="48532" rIns="97064" bIns="48532" numCol="1" anchor="b" anchorCtr="0" compatLnSpc="1">
            <a:prstTxWarp prst="textNoShape">
              <a:avLst/>
            </a:prstTxWarp>
          </a:bodyPr>
          <a:lstStyle>
            <a:lvl1pPr defTabSz="969963">
              <a:defRPr sz="1300"/>
            </a:lvl1pPr>
          </a:lstStyle>
          <a:p>
            <a:endParaRPr lang="en-US"/>
          </a:p>
        </p:txBody>
      </p:sp>
      <p:sp>
        <p:nvSpPr>
          <p:cNvPr id="22535" name="Slide Number Placeholder 22534"/>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7064" tIns="48532" rIns="97064" bIns="48532" numCol="1" anchor="b" anchorCtr="0" compatLnSpc="1">
            <a:prstTxWarp prst="textNoShape">
              <a:avLst/>
            </a:prstTxWarp>
          </a:bodyPr>
          <a:lstStyle>
            <a:lvl1pPr algn="r" defTabSz="969963">
              <a:defRPr sz="1300"/>
            </a:lvl1pPr>
          </a:lstStyle>
          <a:p>
            <a:fld id="{BA602657-F7D0-4DC2-838E-48F1D244DFA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a:noFill/>
        </p:spPr>
        <p:txBody>
          <a:bodyPr/>
          <a:lstStyle/>
          <a:p>
            <a:fld id="{A57C6B39-A839-4D93-A9B5-E0C1AF5E418F}" type="slidenum">
              <a:rPr lang="en-US"/>
              <a:pPr/>
              <a:t>1</a:t>
            </a:fld>
            <a:endParaRPr lang="en-US"/>
          </a:p>
        </p:txBody>
      </p:sp>
      <p:sp>
        <p:nvSpPr>
          <p:cNvPr id="26626" name="Rectangle 61441"/>
          <p:cNvSpPr>
            <a:spLocks noGrp="1" noRot="1" noChangeAspect="1" noChangeArrowheads="1" noTextEdit="1"/>
          </p:cNvSpPr>
          <p:nvPr>
            <p:ph type="sldImg"/>
          </p:nvPr>
        </p:nvSpPr>
        <p:spPr>
          <a:noFill/>
          <a:ln cap="flat">
            <a:headEnd type="none" w="med" len="med"/>
            <a:tailEnd type="none" w="med" len="med"/>
          </a:ln>
        </p:spPr>
      </p:sp>
      <p:sp>
        <p:nvSpPr>
          <p:cNvPr id="26627" name="Rectangle 61442"/>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a:noFill/>
        </p:spPr>
        <p:txBody>
          <a:bodyPr/>
          <a:lstStyle/>
          <a:p>
            <a:fld id="{254F8AA0-ED4E-4AE2-A76C-D143F3EB899F}" type="slidenum">
              <a:rPr lang="en-US"/>
              <a:pPr/>
              <a:t>3</a:t>
            </a:fld>
            <a:endParaRPr lang="en-US"/>
          </a:p>
        </p:txBody>
      </p:sp>
      <p:sp>
        <p:nvSpPr>
          <p:cNvPr id="27650" name="Rectangle 63489"/>
          <p:cNvSpPr>
            <a:spLocks noGrp="1" noRot="1" noChangeAspect="1" noChangeArrowheads="1" noTextEdit="1"/>
          </p:cNvSpPr>
          <p:nvPr>
            <p:ph type="sldImg"/>
          </p:nvPr>
        </p:nvSpPr>
        <p:spPr>
          <a:noFill/>
          <a:ln cap="flat">
            <a:headEnd type="none" w="med" len="med"/>
            <a:tailEnd type="none" w="med" len="med"/>
          </a:ln>
        </p:spPr>
      </p:sp>
      <p:sp>
        <p:nvSpPr>
          <p:cNvPr id="27651" name="Rectangle 63490"/>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a:noFill/>
        </p:spPr>
        <p:txBody>
          <a:bodyPr/>
          <a:lstStyle/>
          <a:p>
            <a:fld id="{9898B3F8-D6E7-42C0-9273-C9151547FD30}" type="slidenum">
              <a:rPr lang="en-US"/>
              <a:pPr/>
              <a:t>4</a:t>
            </a:fld>
            <a:endParaRPr lang="en-US"/>
          </a:p>
        </p:txBody>
      </p:sp>
      <p:sp>
        <p:nvSpPr>
          <p:cNvPr id="28674" name="Rectangle 65537"/>
          <p:cNvSpPr>
            <a:spLocks noGrp="1" noRot="1" noChangeAspect="1" noChangeArrowheads="1" noTextEdit="1"/>
          </p:cNvSpPr>
          <p:nvPr>
            <p:ph type="sldImg"/>
          </p:nvPr>
        </p:nvSpPr>
        <p:spPr>
          <a:noFill/>
          <a:ln cap="flat">
            <a:headEnd type="none" w="med" len="med"/>
            <a:tailEnd type="none" w="med" len="med"/>
          </a:ln>
        </p:spPr>
      </p:sp>
      <p:sp>
        <p:nvSpPr>
          <p:cNvPr id="28675" name="Rectangle 65538"/>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a:noFill/>
        </p:spPr>
        <p:txBody>
          <a:bodyPr/>
          <a:lstStyle/>
          <a:p>
            <a:fld id="{760115C4-1FD3-4215-A13C-B4E46E7AA7DE}" type="slidenum">
              <a:rPr lang="en-US"/>
              <a:pPr/>
              <a:t>5</a:t>
            </a:fld>
            <a:endParaRPr lang="en-US"/>
          </a:p>
        </p:txBody>
      </p:sp>
      <p:sp>
        <p:nvSpPr>
          <p:cNvPr id="29698" name="Rectangle 67585"/>
          <p:cNvSpPr>
            <a:spLocks noGrp="1" noRot="1" noChangeAspect="1" noChangeArrowheads="1" noTextEdit="1"/>
          </p:cNvSpPr>
          <p:nvPr>
            <p:ph type="sldImg"/>
          </p:nvPr>
        </p:nvSpPr>
        <p:spPr>
          <a:noFill/>
          <a:ln cap="flat">
            <a:headEnd type="none" w="med" len="med"/>
            <a:tailEnd type="none" w="med" len="med"/>
          </a:ln>
        </p:spPr>
      </p:sp>
      <p:sp>
        <p:nvSpPr>
          <p:cNvPr id="29699" name="Rectangle 67586"/>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D4ED7-DE41-4D0B-AF65-3D0D2732F622}" type="slidenum">
              <a:rPr lang="en-US"/>
              <a:pPr/>
              <a:t>20</a:t>
            </a:fld>
            <a:endParaRPr lang="en-US"/>
          </a:p>
        </p:txBody>
      </p:sp>
      <p:sp>
        <p:nvSpPr>
          <p:cNvPr id="295938" name="Rectangle 2"/>
          <p:cNvSpPr>
            <a:spLocks noGrp="1" noRot="1" noChangeAspect="1" noChangeArrowheads="1" noTextEdit="1"/>
          </p:cNvSpPr>
          <p:nvPr>
            <p:ph type="sldImg"/>
          </p:nvPr>
        </p:nvSpPr>
        <p:spPr>
          <a:xfrm>
            <a:off x="1258888" y="720725"/>
            <a:ext cx="4800600" cy="3600450"/>
          </a:xfrm>
          <a:ln/>
        </p:spPr>
      </p:sp>
      <p:sp>
        <p:nvSpPr>
          <p:cNvPr id="295939" name="Rectangle 3"/>
          <p:cNvSpPr>
            <a:spLocks noGrp="1" noChangeArrowheads="1"/>
          </p:cNvSpPr>
          <p:nvPr>
            <p:ph type="body" idx="1"/>
          </p:nvPr>
        </p:nvSpPr>
        <p:spPr>
          <a:xfrm>
            <a:off x="976313" y="4559300"/>
            <a:ext cx="5362575" cy="4321175"/>
          </a:xfrm>
        </p:spPr>
        <p:txBody>
          <a:bodyPr/>
          <a:lstStyle/>
          <a:p>
            <a:pPr marL="114300" indent="-114300"/>
            <a:r>
              <a:rPr lang="en-US" altLang="en-US" b="1"/>
              <a:t>Highlight that we are going to be talking about why this has happened – squiggly lines in the past, why? </a:t>
            </a:r>
          </a:p>
          <a:p>
            <a:pPr marL="114300" indent="-114300"/>
            <a:r>
              <a:rPr lang="en-US" altLang="en-US" b="1"/>
              <a:t>* ASK THEM if they believe that it is real, and that humans are the cause – hope to reverse the show of hands, or, help everyone to decide (this is not a philosophy class – we don’t argue over “facts”).</a:t>
            </a:r>
          </a:p>
          <a:p>
            <a:pPr marL="114300" indent="-114300"/>
            <a:r>
              <a:rPr lang="en-US" altLang="en-US" b="1"/>
              <a:t>Variations of the Earth’s Surface Temperature: 1000 to 2100</a:t>
            </a:r>
            <a:endParaRPr lang="en-US" altLang="en-US"/>
          </a:p>
          <a:p>
            <a:pPr marL="114300" indent="-114300"/>
            <a:r>
              <a:rPr lang="en-US" altLang="en-US"/>
              <a:t>The projected temperature changes from 2000 to 2100 for the 6 illustrative SRES scenarios are shown in comparison to temperatures observed over the last millennium. </a:t>
            </a:r>
          </a:p>
          <a:p>
            <a:pPr marL="114300" indent="-114300">
              <a:lnSpc>
                <a:spcPct val="30000"/>
              </a:lnSpc>
              <a:buSzPct val="120000"/>
              <a:buFontTx/>
              <a:buChar char="•"/>
            </a:pPr>
            <a:endParaRPr lang="en-US" altLang="en-US"/>
          </a:p>
          <a:p>
            <a:pPr marL="114300" indent="-114300">
              <a:buSzPct val="120000"/>
              <a:buFontTx/>
              <a:buChar char="•"/>
            </a:pPr>
            <a:r>
              <a:rPr lang="en-US" altLang="en-US"/>
              <a:t>The “several models all SRES envelope” shows the temperature rise for the simple model when tuned to a number of complex models with a range of climate sensitivities. All SRES envelopes refer to the full range of 35 SRES scenarios.</a:t>
            </a:r>
          </a:p>
          <a:p>
            <a:pPr marL="114300" indent="-114300"/>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815D3-7DFA-4B05-BCA8-1C398F06F6FD}" type="slidenum">
              <a:rPr lang="en-US"/>
              <a:pPr/>
              <a:t>21</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pPr>
              <a:buFontTx/>
              <a:buChar char="•"/>
            </a:pPr>
            <a:r>
              <a:rPr lang="en-US"/>
              <a:t>At the end, talk about the tyranny of classrooms in that you learn what the prof wants you to learn, not what you want to learn.  So we have projects to compensate for that, and they are actually a large part of your lab grade.</a:t>
            </a:r>
          </a:p>
          <a:p>
            <a:pPr>
              <a:buFontTx/>
              <a:buChar cha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E350A-4918-41BB-9A5A-81EA7A799B69}" type="slidenum">
              <a:rPr lang="en-US"/>
              <a:pPr/>
              <a:t>22</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pPr>
              <a:buFontTx/>
              <a:buChar char="•"/>
            </a:pPr>
            <a:r>
              <a:rPr lang="en-US"/>
              <a:t>Ask if this roadmap has helped people to understand where the class is headed and what to expect.  Ask who thinks it hasn’t helped, or is still “complicated”.  There will be some, and that is to be expected because there are 3 professors and the downside is that each one has a different style.  But the upside is that you will never get this experience again with 3 profs in one class, and in fact this is probably the best way of doing it because you sort of get the “best of” album from each of them.  Face it, most profs don’t have enough insight about the world to last a full semester – I’ve given you all my secrets just today, in one class!  Sure there is more depth in all of it, but, the general tools that I use in my professional life you now know.  It is relatively simple, really, and yet it has kept me in beer and chips for quite a while…</a:t>
            </a:r>
          </a:p>
          <a:p>
            <a:pPr>
              <a:buFontTx/>
              <a:buChar cha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Franz Josef glacier in NZ</a:t>
            </a:r>
            <a:endParaRPr lang="en-US" dirty="0"/>
          </a:p>
        </p:txBody>
      </p:sp>
      <p:sp>
        <p:nvSpPr>
          <p:cNvPr id="4" name="Slide Number Placeholder 3"/>
          <p:cNvSpPr>
            <a:spLocks noGrp="1"/>
          </p:cNvSpPr>
          <p:nvPr>
            <p:ph type="sldNum" sz="quarter" idx="10"/>
          </p:nvPr>
        </p:nvSpPr>
        <p:spPr/>
        <p:txBody>
          <a:bodyPr/>
          <a:lstStyle/>
          <a:p>
            <a:fld id="{BA602657-F7D0-4DC2-838E-48F1D244DFA5}"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a:noFill/>
        </p:spPr>
        <p:txBody>
          <a:bodyPr/>
          <a:lstStyle/>
          <a:p>
            <a:fld id="{A2C32A04-ADD9-49C0-8CDD-0B9160E51314}" type="slidenum">
              <a:rPr lang="en-US"/>
              <a:pPr/>
              <a:t>27</a:t>
            </a:fld>
            <a:endParaRPr lang="en-US"/>
          </a:p>
        </p:txBody>
      </p:sp>
      <p:sp>
        <p:nvSpPr>
          <p:cNvPr id="30722" name="Rectangle 107521"/>
          <p:cNvSpPr>
            <a:spLocks noGrp="1" noRot="1" noChangeAspect="1" noChangeArrowheads="1" noTextEdit="1"/>
          </p:cNvSpPr>
          <p:nvPr>
            <p:ph type="sldImg"/>
          </p:nvPr>
        </p:nvSpPr>
        <p:spPr>
          <a:noFill/>
          <a:ln cap="flat">
            <a:headEnd type="none" w="med" len="med"/>
            <a:tailEnd type="none" w="med" len="med"/>
          </a:ln>
        </p:spPr>
      </p:sp>
      <p:sp>
        <p:nvSpPr>
          <p:cNvPr id="30723" name="Rectangle 107522"/>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027"/>
          <p:cNvSpPr>
            <a:spLocks noGrp="1" noChangeArrowheads="1"/>
          </p:cNvSpPr>
          <p:nvPr>
            <p:ph type="dt" sz="half" idx="10"/>
          </p:nvPr>
        </p:nvSpPr>
        <p:spPr>
          <a:ln/>
        </p:spPr>
        <p:txBody>
          <a:bodyPr/>
          <a:lstStyle>
            <a:lvl1pPr>
              <a:defRPr/>
            </a:lvl1pPr>
          </a:lstStyle>
          <a:p>
            <a:endParaRPr lang="en-US"/>
          </a:p>
        </p:txBody>
      </p:sp>
      <p:sp>
        <p:nvSpPr>
          <p:cNvPr id="5" name="Rectangle 1028"/>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p:txBody>
          <a:bodyPr/>
          <a:lstStyle>
            <a:lvl1pPr>
              <a:defRPr/>
            </a:lvl1pPr>
          </a:lstStyle>
          <a:p>
            <a:fld id="{37D5D7AF-3170-4197-A93C-97AF5067A41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endParaRPr lang="en-US"/>
          </a:p>
        </p:txBody>
      </p:sp>
      <p:sp>
        <p:nvSpPr>
          <p:cNvPr id="5" name="Rectangle 1028"/>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p:txBody>
          <a:bodyPr/>
          <a:lstStyle>
            <a:lvl1pPr>
              <a:defRPr/>
            </a:lvl1pPr>
          </a:lstStyle>
          <a:p>
            <a:fld id="{897BB7A2-A05B-4E8C-9374-E3F752204A2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sz="half" idx="1"/>
          </p:nvPr>
        </p:nvSpPr>
        <p:spPr>
          <a:xfrm>
            <a:off x="685800" y="1371600"/>
            <a:ext cx="3810000" cy="472440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72440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endParaRPr lang="en-US"/>
          </a:p>
        </p:txBody>
      </p:sp>
      <p:sp>
        <p:nvSpPr>
          <p:cNvPr id="6" name="Rectangle 1028"/>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6797EF7F-6DE8-4474-8A89-040D34D6D7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685800" y="1371600"/>
            <a:ext cx="3810000" cy="472440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71600"/>
            <a:ext cx="3810000" cy="228600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0000"/>
            <a:ext cx="3810000" cy="228600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7"/>
          <p:cNvSpPr>
            <a:spLocks noGrp="1" noChangeArrowheads="1"/>
          </p:cNvSpPr>
          <p:nvPr>
            <p:ph type="dt" sz="half" idx="10"/>
          </p:nvPr>
        </p:nvSpPr>
        <p:spPr>
          <a:ln/>
        </p:spPr>
        <p:txBody>
          <a:bodyPr/>
          <a:lstStyle>
            <a:lvl1pPr>
              <a:defRPr/>
            </a:lvl1pPr>
          </a:lstStyle>
          <a:p>
            <a:endParaRPr lang="en-US"/>
          </a:p>
        </p:txBody>
      </p:sp>
      <p:sp>
        <p:nvSpPr>
          <p:cNvPr id="7" name="Rectangle 1028"/>
          <p:cNvSpPr>
            <a:spLocks noGrp="1" noChangeArrowheads="1"/>
          </p:cNvSpPr>
          <p:nvPr>
            <p:ph type="ftr" sz="quarter" idx="11"/>
          </p:nvPr>
        </p:nvSpPr>
        <p:spPr>
          <a:ln/>
        </p:spPr>
        <p:txBody>
          <a:bodyPr/>
          <a:lstStyle>
            <a:lvl1pPr>
              <a:defRPr/>
            </a:lvl1pPr>
          </a:lstStyle>
          <a:p>
            <a:endParaRPr lang="en-US"/>
          </a:p>
        </p:txBody>
      </p:sp>
      <p:sp>
        <p:nvSpPr>
          <p:cNvPr id="8" name="Rectangle 7"/>
          <p:cNvSpPr>
            <a:spLocks noGrp="1" noChangeArrowheads="1"/>
          </p:cNvSpPr>
          <p:nvPr>
            <p:ph type="sldNum" sz="quarter" idx="12"/>
          </p:nvPr>
        </p:nvSpPr>
        <p:spPr/>
        <p:txBody>
          <a:bodyPr/>
          <a:lstStyle>
            <a:lvl1pPr>
              <a:defRPr/>
            </a:lvl1pPr>
          </a:lstStyle>
          <a:p>
            <a:fld id="{B1F06F27-82FF-422B-B722-5E0DACBCBF2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57347"/>
          <p:cNvSpPr>
            <a:spLocks noGrp="1" noChangeArrowheads="1"/>
          </p:cNvSpPr>
          <p:nvPr>
            <p:ph type="dt" sz="half" idx="10"/>
          </p:nvPr>
        </p:nvSpPr>
        <p:spPr>
          <a:ln/>
        </p:spPr>
        <p:txBody>
          <a:bodyPr/>
          <a:lstStyle>
            <a:lvl1pPr>
              <a:defRPr/>
            </a:lvl1pPr>
          </a:lstStyle>
          <a:p>
            <a:endParaRPr lang="en-US"/>
          </a:p>
        </p:txBody>
      </p:sp>
      <p:sp>
        <p:nvSpPr>
          <p:cNvPr id="5" name="Rectangle 57348"/>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p:txBody>
          <a:bodyPr/>
          <a:lstStyle>
            <a:lvl1pPr>
              <a:defRPr/>
            </a:lvl1pPr>
          </a:lstStyle>
          <a:p>
            <a:fld id="{1FD1670D-821C-413C-B429-DAC87FD5AF8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7347"/>
          <p:cNvSpPr>
            <a:spLocks noGrp="1" noChangeArrowheads="1"/>
          </p:cNvSpPr>
          <p:nvPr>
            <p:ph type="dt" sz="half" idx="10"/>
          </p:nvPr>
        </p:nvSpPr>
        <p:spPr>
          <a:ln/>
        </p:spPr>
        <p:txBody>
          <a:bodyPr/>
          <a:lstStyle>
            <a:lvl1pPr>
              <a:defRPr/>
            </a:lvl1pPr>
          </a:lstStyle>
          <a:p>
            <a:endParaRPr lang="en-US"/>
          </a:p>
        </p:txBody>
      </p:sp>
      <p:sp>
        <p:nvSpPr>
          <p:cNvPr id="5" name="Rectangle 57348"/>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p:txBody>
          <a:bodyPr/>
          <a:lstStyle>
            <a:lvl1pPr>
              <a:defRPr/>
            </a:lvl1pPr>
          </a:lstStyle>
          <a:p>
            <a:fld id="{5D136776-255B-41F2-B144-ED9B9DF1966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57347"/>
          <p:cNvSpPr>
            <a:spLocks noGrp="1" noChangeArrowheads="1"/>
          </p:cNvSpPr>
          <p:nvPr>
            <p:ph type="dt" sz="half" idx="10"/>
          </p:nvPr>
        </p:nvSpPr>
        <p:spPr>
          <a:ln/>
        </p:spPr>
        <p:txBody>
          <a:bodyPr/>
          <a:lstStyle>
            <a:lvl1pPr>
              <a:defRPr/>
            </a:lvl1pPr>
          </a:lstStyle>
          <a:p>
            <a:endParaRPr lang="en-US"/>
          </a:p>
        </p:txBody>
      </p:sp>
      <p:sp>
        <p:nvSpPr>
          <p:cNvPr id="5" name="Rectangle 57348"/>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p:txBody>
          <a:bodyPr/>
          <a:lstStyle>
            <a:lvl1pPr>
              <a:defRPr/>
            </a:lvl1pPr>
          </a:lstStyle>
          <a:p>
            <a:fld id="{2949D6F3-00E7-481A-839E-8D64B6D1345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685800" y="1371600"/>
            <a:ext cx="3810000" cy="47244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7244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7347"/>
          <p:cNvSpPr>
            <a:spLocks noGrp="1" noChangeArrowheads="1"/>
          </p:cNvSpPr>
          <p:nvPr>
            <p:ph type="dt" sz="half" idx="10"/>
          </p:nvPr>
        </p:nvSpPr>
        <p:spPr>
          <a:ln/>
        </p:spPr>
        <p:txBody>
          <a:bodyPr/>
          <a:lstStyle>
            <a:lvl1pPr>
              <a:defRPr/>
            </a:lvl1pPr>
          </a:lstStyle>
          <a:p>
            <a:endParaRPr lang="en-US"/>
          </a:p>
        </p:txBody>
      </p:sp>
      <p:sp>
        <p:nvSpPr>
          <p:cNvPr id="6" name="Rectangle 57348"/>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16012AFD-1C2A-423A-8228-5C1162BFB99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7347"/>
          <p:cNvSpPr>
            <a:spLocks noGrp="1" noChangeArrowheads="1"/>
          </p:cNvSpPr>
          <p:nvPr>
            <p:ph type="dt" sz="half" idx="10"/>
          </p:nvPr>
        </p:nvSpPr>
        <p:spPr>
          <a:ln/>
        </p:spPr>
        <p:txBody>
          <a:bodyPr/>
          <a:lstStyle>
            <a:lvl1pPr>
              <a:defRPr/>
            </a:lvl1pPr>
          </a:lstStyle>
          <a:p>
            <a:endParaRPr lang="en-US"/>
          </a:p>
        </p:txBody>
      </p:sp>
      <p:sp>
        <p:nvSpPr>
          <p:cNvPr id="8" name="Rectangle 57348"/>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p:txBody>
          <a:bodyPr/>
          <a:lstStyle>
            <a:lvl1pPr>
              <a:defRPr/>
            </a:lvl1pPr>
          </a:lstStyle>
          <a:p>
            <a:fld id="{92F6C267-F70F-4D19-9627-4A0144631D1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57347"/>
          <p:cNvSpPr>
            <a:spLocks noGrp="1" noChangeArrowheads="1"/>
          </p:cNvSpPr>
          <p:nvPr>
            <p:ph type="dt" sz="half" idx="10"/>
          </p:nvPr>
        </p:nvSpPr>
        <p:spPr>
          <a:ln/>
        </p:spPr>
        <p:txBody>
          <a:bodyPr/>
          <a:lstStyle>
            <a:lvl1pPr>
              <a:defRPr/>
            </a:lvl1pPr>
          </a:lstStyle>
          <a:p>
            <a:endParaRPr lang="en-US"/>
          </a:p>
        </p:txBody>
      </p:sp>
      <p:sp>
        <p:nvSpPr>
          <p:cNvPr id="4" name="Rectangle 57348"/>
          <p:cNvSpPr>
            <a:spLocks noGrp="1" noChangeArrowheads="1"/>
          </p:cNvSpPr>
          <p:nvPr>
            <p:ph type="ftr" sz="quarter" idx="11"/>
          </p:nvPr>
        </p:nvSpPr>
        <p:spPr>
          <a:ln/>
        </p:spPr>
        <p:txBody>
          <a:bodyPr/>
          <a:lstStyle>
            <a:lvl1pPr>
              <a:defRPr/>
            </a:lvl1pPr>
          </a:lstStyle>
          <a:p>
            <a:endParaRPr lang="en-US"/>
          </a:p>
        </p:txBody>
      </p:sp>
      <p:sp>
        <p:nvSpPr>
          <p:cNvPr id="5" name="Rectangle 4"/>
          <p:cNvSpPr>
            <a:spLocks noGrp="1" noChangeArrowheads="1"/>
          </p:cNvSpPr>
          <p:nvPr>
            <p:ph type="sldNum" sz="quarter" idx="12"/>
          </p:nvPr>
        </p:nvSpPr>
        <p:spPr/>
        <p:txBody>
          <a:bodyPr/>
          <a:lstStyle>
            <a:lvl1pPr>
              <a:defRPr/>
            </a:lvl1pPr>
          </a:lstStyle>
          <a:p>
            <a:fld id="{54083672-CB45-433A-B8F4-A68AEF1C89B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7347"/>
          <p:cNvSpPr>
            <a:spLocks noGrp="1" noChangeArrowheads="1"/>
          </p:cNvSpPr>
          <p:nvPr>
            <p:ph type="dt" sz="half" idx="10"/>
          </p:nvPr>
        </p:nvSpPr>
        <p:spPr>
          <a:ln/>
        </p:spPr>
        <p:txBody>
          <a:bodyPr/>
          <a:lstStyle>
            <a:lvl1pPr>
              <a:defRPr/>
            </a:lvl1pPr>
          </a:lstStyle>
          <a:p>
            <a:endParaRPr lang="en-US"/>
          </a:p>
        </p:txBody>
      </p:sp>
      <p:sp>
        <p:nvSpPr>
          <p:cNvPr id="3" name="Rectangle 57348"/>
          <p:cNvSpPr>
            <a:spLocks noGrp="1" noChangeArrowheads="1"/>
          </p:cNvSpPr>
          <p:nvPr>
            <p:ph type="ftr" sz="quarter" idx="11"/>
          </p:nvPr>
        </p:nvSpPr>
        <p:spPr>
          <a:ln/>
        </p:spPr>
        <p:txBody>
          <a:bodyPr/>
          <a:lstStyle>
            <a:lvl1pPr>
              <a:defRPr/>
            </a:lvl1pPr>
          </a:lstStyle>
          <a:p>
            <a:endParaRPr lang="en-US"/>
          </a:p>
        </p:txBody>
      </p:sp>
      <p:sp>
        <p:nvSpPr>
          <p:cNvPr id="4" name="Rectangle 3"/>
          <p:cNvSpPr>
            <a:spLocks noGrp="1" noChangeArrowheads="1"/>
          </p:cNvSpPr>
          <p:nvPr>
            <p:ph type="sldNum" sz="quarter" idx="12"/>
          </p:nvPr>
        </p:nvSpPr>
        <p:spPr/>
        <p:txBody>
          <a:bodyPr/>
          <a:lstStyle>
            <a:lvl1pPr>
              <a:defRPr/>
            </a:lvl1pPr>
          </a:lstStyle>
          <a:p>
            <a:fld id="{D75F1DF8-F6B2-4E93-89A8-BCA97F9E4BF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endParaRPr lang="en-US"/>
          </a:p>
        </p:txBody>
      </p:sp>
      <p:sp>
        <p:nvSpPr>
          <p:cNvPr id="5" name="Rectangle 1028"/>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p:txBody>
          <a:bodyPr/>
          <a:lstStyle>
            <a:lvl1pPr>
              <a:defRPr/>
            </a:lvl1pPr>
          </a:lstStyle>
          <a:p>
            <a:fld id="{C91C56CC-F09A-4343-AD67-2A74FF6CD20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7347"/>
          <p:cNvSpPr>
            <a:spLocks noGrp="1" noChangeArrowheads="1"/>
          </p:cNvSpPr>
          <p:nvPr>
            <p:ph type="dt" sz="half" idx="10"/>
          </p:nvPr>
        </p:nvSpPr>
        <p:spPr>
          <a:ln/>
        </p:spPr>
        <p:txBody>
          <a:bodyPr/>
          <a:lstStyle>
            <a:lvl1pPr>
              <a:defRPr/>
            </a:lvl1pPr>
          </a:lstStyle>
          <a:p>
            <a:endParaRPr lang="en-US"/>
          </a:p>
        </p:txBody>
      </p:sp>
      <p:sp>
        <p:nvSpPr>
          <p:cNvPr id="6" name="Rectangle 57348"/>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30CF1CB0-97CC-4FD6-A14B-2FA16AB416D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7347"/>
          <p:cNvSpPr>
            <a:spLocks noGrp="1" noChangeArrowheads="1"/>
          </p:cNvSpPr>
          <p:nvPr>
            <p:ph type="dt" sz="half" idx="10"/>
          </p:nvPr>
        </p:nvSpPr>
        <p:spPr>
          <a:ln/>
        </p:spPr>
        <p:txBody>
          <a:bodyPr/>
          <a:lstStyle>
            <a:lvl1pPr>
              <a:defRPr/>
            </a:lvl1pPr>
          </a:lstStyle>
          <a:p>
            <a:endParaRPr lang="en-US"/>
          </a:p>
        </p:txBody>
      </p:sp>
      <p:sp>
        <p:nvSpPr>
          <p:cNvPr id="6" name="Rectangle 57348"/>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33E83E9D-3683-414E-902C-7D22AFE3B0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118342-C3B7-4992-9AEC-0E4112BBC9EB}"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D87B8F-A350-4C64-90BC-76405BA80469}"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FBE405-9FA8-4367-AF01-01BEA7BC69AA}"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A89051-7C0C-4E8C-AF0B-D3280206E4E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6D4542-B261-49C6-9770-C2A761945BF1}"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767CD1-A895-44EF-8089-B4093C7195D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81803D-A8C9-4E73-8B63-96647BBAA311}"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04CFE2-7A6F-4CFE-B2FC-638124DEF2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27"/>
          <p:cNvSpPr>
            <a:spLocks noGrp="1" noChangeArrowheads="1"/>
          </p:cNvSpPr>
          <p:nvPr>
            <p:ph type="dt" sz="half" idx="10"/>
          </p:nvPr>
        </p:nvSpPr>
        <p:spPr>
          <a:ln/>
        </p:spPr>
        <p:txBody>
          <a:bodyPr/>
          <a:lstStyle>
            <a:lvl1pPr>
              <a:defRPr/>
            </a:lvl1pPr>
          </a:lstStyle>
          <a:p>
            <a:endParaRPr lang="en-US"/>
          </a:p>
        </p:txBody>
      </p:sp>
      <p:sp>
        <p:nvSpPr>
          <p:cNvPr id="5" name="Rectangle 1028"/>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p:txBody>
          <a:bodyPr/>
          <a:lstStyle>
            <a:lvl1pPr>
              <a:defRPr/>
            </a:lvl1pPr>
          </a:lstStyle>
          <a:p>
            <a:fld id="{4D1267EA-8FCE-40B4-A984-FAF26807520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B187AE-5271-4572-942B-7D35A66CE38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58A600-31F7-44B5-882A-37110D41002B}"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29980C-F8BB-4217-8044-F6632F046376}"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DFFBDF-0E45-4F6D-8013-6BAB6765716B}"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45D8AA-8002-4DA3-93B1-FB0AA2372B9E}"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860EF7-09EA-4AAF-9FF2-CF0791985356}"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C7F9CB-05D9-4F47-9F93-00FDCB04E788}"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1A2201-88BF-47C0-99EF-9924AEAA6DA7}"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43470D6-60B4-4CFB-BA18-1EC1D820536D}"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232742-E8E8-48C7-983B-A988B67D3A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685800" y="1371600"/>
            <a:ext cx="3810000" cy="47244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7244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endParaRPr lang="en-US"/>
          </a:p>
        </p:txBody>
      </p:sp>
      <p:sp>
        <p:nvSpPr>
          <p:cNvPr id="6" name="Rectangle 1028"/>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0AD86381-EF91-4BB7-B726-6E718326EE8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5A2075-2B04-441D-8AC2-D1898F24E8BA}"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07305A-54B4-4FD9-9C0E-9F6F5246556B}"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7EADAA-DC07-47BE-B898-C2F20ADE8AB2}"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9D20B1-7345-46D2-A5CD-9C0B5F10265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a:ln/>
        </p:spPr>
        <p:txBody>
          <a:bodyPr/>
          <a:lstStyle>
            <a:lvl1pPr>
              <a:defRPr/>
            </a:lvl1pPr>
          </a:lstStyle>
          <a:p>
            <a:endParaRPr lang="en-US"/>
          </a:p>
        </p:txBody>
      </p:sp>
      <p:sp>
        <p:nvSpPr>
          <p:cNvPr id="8" name="Rectangle 1028"/>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p:txBody>
          <a:bodyPr/>
          <a:lstStyle>
            <a:lvl1pPr>
              <a:defRPr/>
            </a:lvl1pPr>
          </a:lstStyle>
          <a:p>
            <a:fld id="{F60F52CC-66F5-45FA-94AC-25E0A9BEB3B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endParaRPr lang="en-US"/>
          </a:p>
        </p:txBody>
      </p:sp>
      <p:sp>
        <p:nvSpPr>
          <p:cNvPr id="4" name="Rectangle 1028"/>
          <p:cNvSpPr>
            <a:spLocks noGrp="1" noChangeArrowheads="1"/>
          </p:cNvSpPr>
          <p:nvPr>
            <p:ph type="ftr" sz="quarter" idx="11"/>
          </p:nvPr>
        </p:nvSpPr>
        <p:spPr>
          <a:ln/>
        </p:spPr>
        <p:txBody>
          <a:bodyPr/>
          <a:lstStyle>
            <a:lvl1pPr>
              <a:defRPr/>
            </a:lvl1pPr>
          </a:lstStyle>
          <a:p>
            <a:endParaRPr lang="en-US"/>
          </a:p>
        </p:txBody>
      </p:sp>
      <p:sp>
        <p:nvSpPr>
          <p:cNvPr id="5" name="Rectangle 4"/>
          <p:cNvSpPr>
            <a:spLocks noGrp="1" noChangeArrowheads="1"/>
          </p:cNvSpPr>
          <p:nvPr>
            <p:ph type="sldNum" sz="quarter" idx="12"/>
          </p:nvPr>
        </p:nvSpPr>
        <p:spPr/>
        <p:txBody>
          <a:bodyPr/>
          <a:lstStyle>
            <a:lvl1pPr>
              <a:defRPr/>
            </a:lvl1pPr>
          </a:lstStyle>
          <a:p>
            <a:fld id="{45922183-5E13-42B4-A1E7-10F5EBCAD9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endParaRPr lang="en-US"/>
          </a:p>
        </p:txBody>
      </p:sp>
      <p:sp>
        <p:nvSpPr>
          <p:cNvPr id="3" name="Rectangle 1028"/>
          <p:cNvSpPr>
            <a:spLocks noGrp="1" noChangeArrowheads="1"/>
          </p:cNvSpPr>
          <p:nvPr>
            <p:ph type="ftr" sz="quarter" idx="11"/>
          </p:nvPr>
        </p:nvSpPr>
        <p:spPr>
          <a:ln/>
        </p:spPr>
        <p:txBody>
          <a:bodyPr/>
          <a:lstStyle>
            <a:lvl1pPr>
              <a:defRPr/>
            </a:lvl1pPr>
          </a:lstStyle>
          <a:p>
            <a:endParaRPr lang="en-US"/>
          </a:p>
        </p:txBody>
      </p:sp>
      <p:sp>
        <p:nvSpPr>
          <p:cNvPr id="4" name="Rectangle 3"/>
          <p:cNvSpPr>
            <a:spLocks noGrp="1" noChangeArrowheads="1"/>
          </p:cNvSpPr>
          <p:nvPr>
            <p:ph type="sldNum" sz="quarter" idx="12"/>
          </p:nvPr>
        </p:nvSpPr>
        <p:spPr/>
        <p:txBody>
          <a:bodyPr/>
          <a:lstStyle>
            <a:lvl1pPr>
              <a:defRPr/>
            </a:lvl1pPr>
          </a:lstStyle>
          <a:p>
            <a:fld id="{0107ED86-6362-4AD6-AD26-035134C620A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endParaRPr lang="en-US"/>
          </a:p>
        </p:txBody>
      </p:sp>
      <p:sp>
        <p:nvSpPr>
          <p:cNvPr id="6" name="Rectangle 1028"/>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3B37E9BC-B5AB-48F1-91B3-EF2669867B3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endParaRPr lang="en-US"/>
          </a:p>
        </p:txBody>
      </p:sp>
      <p:sp>
        <p:nvSpPr>
          <p:cNvPr id="6" name="Rectangle 1028"/>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8A3299A-B446-43BF-8405-A2658211F8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control" Target="../activeX/activeX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vmlDrawing" Target="../drawings/vmlDrawing1.v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25"/>
          <p:cNvSpPr>
            <a:spLocks noGrp="1" noChangeArrowheads="1"/>
          </p:cNvSpPr>
          <p:nvPr>
            <p:ph type="title"/>
          </p:nvPr>
        </p:nvSpPr>
        <p:spPr bwMode="auto">
          <a:xfrm>
            <a:off x="685800" y="2286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1026"/>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1027"/>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7" name="Rectangle 102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Slide Number Placeholder 1029"/>
          <p:cNvSpPr>
            <a:spLocks noGrp="1" noChangeArrowheads="1"/>
          </p:cNvSpPr>
          <p:nvPr>
            <p:ph type="sldNum" sz="quarter" idx="4"/>
          </p:nvPr>
        </p:nvSpPr>
        <p:spPr bwMode="auto">
          <a:xfrm>
            <a:off x="7315200" y="6248400"/>
            <a:ext cx="16764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F63CFEB9-F62D-4403-8220-DD0BCD38E5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marL="342900" indent="-342900" algn="ctr" defTabSz="-13873163" rtl="0" eaLnBrk="0" fontAlgn="base" hangingPunct="0">
        <a:spcBef>
          <a:spcPct val="0"/>
        </a:spcBef>
        <a:spcAft>
          <a:spcPct val="0"/>
        </a:spcAft>
        <a:defRPr sz="2400">
          <a:solidFill>
            <a:schemeClr val="accent1"/>
          </a:solidFill>
          <a:latin typeface="+mj-lt"/>
          <a:ea typeface="+mj-ea"/>
          <a:cs typeface="+mj-cs"/>
        </a:defRPr>
      </a:lvl1pPr>
      <a:lvl2pPr marL="342900" indent="-342900" algn="ctr" defTabSz="-13873163" rtl="0" eaLnBrk="0" fontAlgn="base" hangingPunct="0">
        <a:spcBef>
          <a:spcPct val="0"/>
        </a:spcBef>
        <a:spcAft>
          <a:spcPct val="0"/>
        </a:spcAft>
        <a:defRPr sz="2400">
          <a:solidFill>
            <a:schemeClr val="accent1"/>
          </a:solidFill>
          <a:latin typeface="Arial"/>
        </a:defRPr>
      </a:lvl2pPr>
      <a:lvl3pPr marL="342900" indent="-342900" algn="ctr" defTabSz="-13873163" rtl="0" eaLnBrk="0" fontAlgn="base" hangingPunct="0">
        <a:spcBef>
          <a:spcPct val="0"/>
        </a:spcBef>
        <a:spcAft>
          <a:spcPct val="0"/>
        </a:spcAft>
        <a:defRPr sz="2400">
          <a:solidFill>
            <a:schemeClr val="accent1"/>
          </a:solidFill>
          <a:latin typeface="Arial"/>
        </a:defRPr>
      </a:lvl3pPr>
      <a:lvl4pPr marL="342900" indent="-342900" algn="ctr" defTabSz="-13873163" rtl="0" eaLnBrk="0" fontAlgn="base" hangingPunct="0">
        <a:spcBef>
          <a:spcPct val="0"/>
        </a:spcBef>
        <a:spcAft>
          <a:spcPct val="0"/>
        </a:spcAft>
        <a:defRPr sz="2400">
          <a:solidFill>
            <a:schemeClr val="accent1"/>
          </a:solidFill>
          <a:latin typeface="Arial"/>
        </a:defRPr>
      </a:lvl4pPr>
      <a:lvl5pPr marL="342900" indent="-342900" algn="ctr" defTabSz="-13873163" rtl="0" eaLnBrk="0" fontAlgn="base" hangingPunct="0">
        <a:spcBef>
          <a:spcPct val="0"/>
        </a:spcBef>
        <a:spcAft>
          <a:spcPct val="0"/>
        </a:spcAft>
        <a:defRPr sz="2400">
          <a:solidFill>
            <a:schemeClr val="accent1"/>
          </a:solidFill>
          <a:latin typeface="Arial"/>
        </a:defRPr>
      </a:lvl5pPr>
      <a:lvl6pPr marL="457200" algn="ctr" fontAlgn="base">
        <a:spcBef>
          <a:spcPct val="0"/>
        </a:spcBef>
        <a:spcAft>
          <a:spcPct val="0"/>
        </a:spcAft>
        <a:defRPr sz="2400">
          <a:solidFill>
            <a:schemeClr val="accent1">
              <a:alpha val="100000"/>
            </a:schemeClr>
          </a:solidFill>
          <a:latin typeface="Arial"/>
        </a:defRPr>
      </a:lvl6pPr>
      <a:lvl7pPr marL="914400" algn="ctr" fontAlgn="base">
        <a:spcBef>
          <a:spcPct val="0"/>
        </a:spcBef>
        <a:spcAft>
          <a:spcPct val="0"/>
        </a:spcAft>
        <a:defRPr sz="2400">
          <a:solidFill>
            <a:schemeClr val="accent1">
              <a:alpha val="100000"/>
            </a:schemeClr>
          </a:solidFill>
          <a:latin typeface="Arial"/>
        </a:defRPr>
      </a:lvl7pPr>
      <a:lvl8pPr marL="1371600" algn="ctr" fontAlgn="base">
        <a:spcBef>
          <a:spcPct val="0"/>
        </a:spcBef>
        <a:spcAft>
          <a:spcPct val="0"/>
        </a:spcAft>
        <a:defRPr sz="2400">
          <a:solidFill>
            <a:schemeClr val="accent1">
              <a:alpha val="100000"/>
            </a:schemeClr>
          </a:solidFill>
          <a:latin typeface="Arial"/>
        </a:defRPr>
      </a:lvl8pPr>
      <a:lvl9pPr marL="1828800" algn="ctr" fontAlgn="base">
        <a:spcBef>
          <a:spcPct val="0"/>
        </a:spcBef>
        <a:spcAft>
          <a:spcPct val="0"/>
        </a:spcAft>
        <a:defRPr sz="2400">
          <a:solidFill>
            <a:schemeClr val="accent1">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57345"/>
          <p:cNvSpPr>
            <a:spLocks noGrp="1" noChangeArrowheads="1"/>
          </p:cNvSpPr>
          <p:nvPr>
            <p:ph type="title"/>
          </p:nvPr>
        </p:nvSpPr>
        <p:spPr bwMode="auto">
          <a:xfrm>
            <a:off x="685800" y="3810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57346"/>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7347"/>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573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7350" name="Slide Number Placeholder 57349"/>
          <p:cNvSpPr>
            <a:spLocks noGrp="1" noChangeArrowheads="1"/>
          </p:cNvSpPr>
          <p:nvPr>
            <p:ph type="sldNum" sz="quarter" idx="4"/>
          </p:nvPr>
        </p:nvSpPr>
        <p:spPr bwMode="auto">
          <a:xfrm>
            <a:off x="7543800" y="5410200"/>
            <a:ext cx="16764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64A917BF-33D0-4725-AE56-B866D9F77B7C}" type="slidenum">
              <a:rPr lang="en-US"/>
              <a:pPr/>
              <a:t>‹#›</a:t>
            </a:fld>
            <a:endParaRPr lang="en-US"/>
          </a:p>
        </p:txBody>
      </p:sp>
      <p:sp>
        <p:nvSpPr>
          <p:cNvPr id="1032" name="Action Button: Forward or Next 57351">
            <a:hlinkClick r:id="" action="ppaction://hlinkshowjump?jump=nextslide" highlightClick="1"/>
          </p:cNvPr>
          <p:cNvSpPr>
            <a:spLocks noChangeAspect="1" noChangeArrowheads="1"/>
          </p:cNvSpPr>
          <p:nvPr/>
        </p:nvSpPr>
        <p:spPr bwMode="auto">
          <a:xfrm>
            <a:off x="8866188" y="6278563"/>
            <a:ext cx="274637" cy="274637"/>
          </a:xfrm>
          <a:prstGeom prst="actionButtonForwardNext">
            <a:avLst/>
          </a:prstGeom>
          <a:solidFill>
            <a:schemeClr val="folHlink"/>
          </a:solidFill>
          <a:ln w="9525">
            <a:noFill/>
            <a:miter lim="800000"/>
            <a:headEnd/>
            <a:tailEnd/>
          </a:ln>
        </p:spPr>
        <p:txBody>
          <a:bodyPr wrap="none" anchor="ctr"/>
          <a:lstStyle/>
          <a:p>
            <a:endParaRPr lang="en-US" sz="1800">
              <a:solidFill>
                <a:srgbClr val="000000"/>
              </a:solidFill>
              <a:latin typeface="Arial" charset="0"/>
            </a:endParaRPr>
          </a:p>
        </p:txBody>
      </p:sp>
      <p:sp>
        <p:nvSpPr>
          <p:cNvPr id="1033" name="Action Button: Back or Previous 57352">
            <a:hlinkClick r:id="" action="ppaction://hlinkshowjump?jump=previousslide" highlightClick="1"/>
          </p:cNvPr>
          <p:cNvSpPr>
            <a:spLocks noChangeArrowheads="1"/>
          </p:cNvSpPr>
          <p:nvPr/>
        </p:nvSpPr>
        <p:spPr bwMode="auto">
          <a:xfrm>
            <a:off x="8866188" y="5973763"/>
            <a:ext cx="277812" cy="274637"/>
          </a:xfrm>
          <a:prstGeom prst="actionButtonBackPrevious">
            <a:avLst/>
          </a:prstGeom>
          <a:solidFill>
            <a:schemeClr val="folHlink"/>
          </a:solidFill>
          <a:ln w="9525">
            <a:noFill/>
            <a:miter lim="800000"/>
            <a:headEnd/>
            <a:tailEnd/>
          </a:ln>
        </p:spPr>
        <p:txBody>
          <a:bodyPr wrap="none" anchor="ctr"/>
          <a:lstStyle/>
          <a:p>
            <a:endParaRPr lang="en-US" sz="1800">
              <a:solidFill>
                <a:srgbClr val="000000"/>
              </a:solidFill>
              <a:latin typeface="Arial" charset="0"/>
            </a:endParaRPr>
          </a:p>
        </p:txBody>
      </p:sp>
      <p:sp>
        <p:nvSpPr>
          <p:cNvPr id="1034" name="Action Button: Beginning 57353">
            <a:hlinkClick r:id="" action="ppaction://hlinkshowjump?jump=firstslide" highlightClick="1"/>
          </p:cNvPr>
          <p:cNvSpPr>
            <a:spLocks noChangeArrowheads="1"/>
          </p:cNvSpPr>
          <p:nvPr/>
        </p:nvSpPr>
        <p:spPr bwMode="auto">
          <a:xfrm>
            <a:off x="8866188" y="5668963"/>
            <a:ext cx="274637" cy="274637"/>
          </a:xfrm>
          <a:prstGeom prst="actionButtonBeginning">
            <a:avLst/>
          </a:prstGeom>
          <a:solidFill>
            <a:schemeClr val="folHlink"/>
          </a:solidFill>
          <a:ln w="9525">
            <a:noFill/>
            <a:miter lim="800000"/>
            <a:headEnd/>
            <a:tailEnd/>
          </a:ln>
        </p:spPr>
        <p:txBody>
          <a:bodyPr wrap="none" anchor="ctr"/>
          <a:lstStyle/>
          <a:p>
            <a:endParaRPr lang="en-US" sz="1800">
              <a:solidFill>
                <a:srgbClr val="000000"/>
              </a:solidFill>
              <a:latin typeface="Arial" charset="0"/>
            </a:endParaRPr>
          </a:p>
        </p:txBody>
      </p:sp>
      <p:sp>
        <p:nvSpPr>
          <p:cNvPr id="1035" name="Action Button: End 57354">
            <a:hlinkClick r:id="" action="ppaction://hlinkshowjump?jump=lastslide" highlightClick="1"/>
          </p:cNvPr>
          <p:cNvSpPr>
            <a:spLocks noChangeArrowheads="1"/>
          </p:cNvSpPr>
          <p:nvPr/>
        </p:nvSpPr>
        <p:spPr bwMode="auto">
          <a:xfrm>
            <a:off x="8866188" y="6583363"/>
            <a:ext cx="274637" cy="274637"/>
          </a:xfrm>
          <a:prstGeom prst="actionButtonEnd">
            <a:avLst/>
          </a:prstGeom>
          <a:solidFill>
            <a:schemeClr val="folHlink"/>
          </a:solidFill>
          <a:ln w="9525">
            <a:noFill/>
            <a:miter lim="800000"/>
            <a:headEnd/>
            <a:tailEnd/>
          </a:ln>
        </p:spPr>
        <p:txBody>
          <a:bodyPr wrap="none" anchor="ctr"/>
          <a:lstStyle/>
          <a:p>
            <a:endParaRPr lang="en-US" sz="1800">
              <a:solidFill>
                <a:srgbClr val="000000"/>
              </a:solidFill>
              <a:latin typeface="Arial" charset="0"/>
            </a:endParaRPr>
          </a:p>
        </p:txBody>
      </p:sp>
      <p:sp>
        <p:nvSpPr>
          <p:cNvPr id="1036" name="Rectangle 57355"/>
          <p:cNvSpPr>
            <a:spLocks noChangeArrowheads="1"/>
          </p:cNvSpPr>
          <p:nvPr/>
        </p:nvSpPr>
        <p:spPr bwMode="auto">
          <a:xfrm>
            <a:off x="8869363" y="5410200"/>
            <a:ext cx="274637" cy="1447800"/>
          </a:xfrm>
          <a:prstGeom prst="rect">
            <a:avLst/>
          </a:prstGeom>
          <a:noFill/>
          <a:ln w="9525" algn="ctr">
            <a:solidFill>
              <a:schemeClr val="tx1"/>
            </a:solidFill>
            <a:miter lim="800000"/>
            <a:headEnd/>
            <a:tailEnd/>
          </a:ln>
        </p:spPr>
        <p:txBody>
          <a:bodyPr wrap="none" anchor="ctr"/>
          <a:lstStyle/>
          <a:p>
            <a:endParaRPr lang="en-US" sz="1800">
              <a:solidFill>
                <a:srgbClr val="000000"/>
              </a:solidFill>
              <a:latin typeface="Arial" charset="0"/>
            </a:endParaRPr>
          </a:p>
        </p:txBody>
      </p:sp>
    </p:spTree>
    <p:controls>
      <p:control spid="1025" name="ScrollBar1" r:id="rId12" imgW="152280" imgH="3200400"/>
    </p:controls>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Lst>
  <p:timing>
    <p:tnLst>
      <p:par>
        <p:cTn id="1" dur="indefinite" restart="never" nodeType="tmRoot"/>
      </p:par>
    </p:tnLst>
  </p:timing>
  <p:hf hdr="0" ftr="0" dt="0"/>
  <p:txStyles>
    <p:titleStyle>
      <a:lvl1pPr marL="342900" indent="-342900" algn="ctr" defTabSz="-13873163" rtl="0" eaLnBrk="0" fontAlgn="base" hangingPunct="0">
        <a:spcBef>
          <a:spcPct val="0"/>
        </a:spcBef>
        <a:spcAft>
          <a:spcPct val="0"/>
        </a:spcAft>
        <a:defRPr sz="2400">
          <a:solidFill>
            <a:schemeClr val="accent1"/>
          </a:solidFill>
          <a:latin typeface="+mj-lt"/>
          <a:ea typeface="+mj-ea"/>
          <a:cs typeface="+mj-cs"/>
        </a:defRPr>
      </a:lvl1pPr>
      <a:lvl2pPr marL="342900" indent="-342900" algn="ctr" defTabSz="-13873163" rtl="0" eaLnBrk="0" fontAlgn="base" hangingPunct="0">
        <a:spcBef>
          <a:spcPct val="0"/>
        </a:spcBef>
        <a:spcAft>
          <a:spcPct val="0"/>
        </a:spcAft>
        <a:defRPr sz="2400">
          <a:solidFill>
            <a:schemeClr val="accent1"/>
          </a:solidFill>
          <a:latin typeface="Arial"/>
        </a:defRPr>
      </a:lvl2pPr>
      <a:lvl3pPr marL="342900" indent="-342900" algn="ctr" defTabSz="-13873163" rtl="0" eaLnBrk="0" fontAlgn="base" hangingPunct="0">
        <a:spcBef>
          <a:spcPct val="0"/>
        </a:spcBef>
        <a:spcAft>
          <a:spcPct val="0"/>
        </a:spcAft>
        <a:defRPr sz="2400">
          <a:solidFill>
            <a:schemeClr val="accent1"/>
          </a:solidFill>
          <a:latin typeface="Arial"/>
        </a:defRPr>
      </a:lvl3pPr>
      <a:lvl4pPr marL="342900" indent="-342900" algn="ctr" defTabSz="-13873163" rtl="0" eaLnBrk="0" fontAlgn="base" hangingPunct="0">
        <a:spcBef>
          <a:spcPct val="0"/>
        </a:spcBef>
        <a:spcAft>
          <a:spcPct val="0"/>
        </a:spcAft>
        <a:defRPr sz="2400">
          <a:solidFill>
            <a:schemeClr val="accent1"/>
          </a:solidFill>
          <a:latin typeface="Arial"/>
        </a:defRPr>
      </a:lvl4pPr>
      <a:lvl5pPr marL="342900" indent="-342900" algn="ctr" defTabSz="-13873163" rtl="0" eaLnBrk="0" fontAlgn="base" hangingPunct="0">
        <a:spcBef>
          <a:spcPct val="0"/>
        </a:spcBef>
        <a:spcAft>
          <a:spcPct val="0"/>
        </a:spcAft>
        <a:defRPr sz="2400">
          <a:solidFill>
            <a:schemeClr val="accent1"/>
          </a:solidFill>
          <a:latin typeface="Arial"/>
        </a:defRPr>
      </a:lvl5pPr>
      <a:lvl6pPr marL="457200" algn="ctr" fontAlgn="base">
        <a:spcBef>
          <a:spcPct val="0"/>
        </a:spcBef>
        <a:spcAft>
          <a:spcPct val="0"/>
        </a:spcAft>
        <a:defRPr sz="2400">
          <a:solidFill>
            <a:schemeClr val="accent1">
              <a:alpha val="100000"/>
            </a:schemeClr>
          </a:solidFill>
          <a:latin typeface="Arial"/>
        </a:defRPr>
      </a:lvl6pPr>
      <a:lvl7pPr marL="914400" algn="ctr" fontAlgn="base">
        <a:spcBef>
          <a:spcPct val="0"/>
        </a:spcBef>
        <a:spcAft>
          <a:spcPct val="0"/>
        </a:spcAft>
        <a:defRPr sz="2400">
          <a:solidFill>
            <a:schemeClr val="accent1">
              <a:alpha val="100000"/>
            </a:schemeClr>
          </a:solidFill>
          <a:latin typeface="Arial"/>
        </a:defRPr>
      </a:lvl7pPr>
      <a:lvl8pPr marL="1371600" algn="ctr" fontAlgn="base">
        <a:spcBef>
          <a:spcPct val="0"/>
        </a:spcBef>
        <a:spcAft>
          <a:spcPct val="0"/>
        </a:spcAft>
        <a:defRPr sz="2400">
          <a:solidFill>
            <a:schemeClr val="accent1">
              <a:alpha val="100000"/>
            </a:schemeClr>
          </a:solidFill>
          <a:latin typeface="Arial"/>
        </a:defRPr>
      </a:lvl8pPr>
      <a:lvl9pPr marL="1828800" algn="ctr" fontAlgn="base">
        <a:spcBef>
          <a:spcPct val="0"/>
        </a:spcBef>
        <a:spcAft>
          <a:spcPct val="0"/>
        </a:spcAft>
        <a:defRPr sz="2400">
          <a:solidFill>
            <a:schemeClr val="accent1">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66">
                <a:gamma/>
                <a:shade val="46275"/>
                <a:invGamma/>
              </a:srgbClr>
            </a:gs>
            <a:gs pos="100000">
              <a:srgbClr val="0033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79166BD9-8355-4550-94EB-47E21B183FA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05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p>
        </p:txBody>
      </p:sp>
      <p:sp>
        <p:nvSpPr>
          <p:cNvPr id="280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p>
        </p:txBody>
      </p:sp>
      <p:sp>
        <p:nvSpPr>
          <p:cNvPr id="280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BC71AF85-C164-4F74-87AB-E471B228ADE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lobalchange.umich.edu/globalchange1"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hyperlink" Target="http://www.globalchange.umich.edu/globalchange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globalchange.umich.edu/globalchange1/" TargetMode="Externa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http://www.globalchange.umich.edu/globalchange1/current/labs/intro_models/cnnctr.gif" TargetMode="External"/><Relationship Id="rId3" Type="http://schemas.openxmlformats.org/officeDocument/2006/relationships/image" Target="http://www.globalchange.umich.edu/globalchange1/current/labs/intro_models/intromodel1.JPG" TargetMode="External"/><Relationship Id="rId7" Type="http://schemas.openxmlformats.org/officeDocument/2006/relationships/image" Target="http://www.globalchange.umich.edu/globalchange1/current/labs/intro_models/stock.gif" TargetMode="External"/><Relationship Id="rId12"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http://www.globalchange.umich.edu/globalchange1/current/labs/intro_models/cnvrtr.gif" TargetMode="External"/><Relationship Id="rId5" Type="http://schemas.openxmlformats.org/officeDocument/2006/relationships/image" Target="http://www.globalchange.umich.edu/globalchange1/current/labs/intro_models/intrograph1.JPG" TargetMode="External"/><Relationship Id="rId10" Type="http://schemas.openxmlformats.org/officeDocument/2006/relationships/image" Target="../media/image22.png"/><Relationship Id="rId4" Type="http://schemas.openxmlformats.org/officeDocument/2006/relationships/image" Target="../media/image19.jpeg"/><Relationship Id="rId9" Type="http://schemas.openxmlformats.org/officeDocument/2006/relationships/image" Target="http://www.globalchange.umich.edu/globalchange1/current/labs/intro_models/flow.gi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wmf"/><Relationship Id="rId2" Type="http://schemas.openxmlformats.org/officeDocument/2006/relationships/hyperlink" Target="http://tolweb.org/tree/home.pages/aboutoverview.html" TargetMode="Externa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images.google.com/imgres?imgurl=http://www.bio.miami.edu/dana/160/darwin.jpg&amp;imgrefurl=http://www.bio.miami.edu/dana/160/160S04_2.html&amp;h=600&amp;w=437&amp;sz=20&amp;tbnid=jxMUAUOpUNoJ:&amp;tbnh=132&amp;tbnw=96&amp;prev=/images%3Fq%3Dcharles%2Bdarwin%26hl%3Den%26lr%3D&amp;oi=imagesr&amp;start=2" TargetMode="Externa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jpeg"/><Relationship Id="rId17" Type="http://schemas.openxmlformats.org/officeDocument/2006/relationships/image" Target="../media/image50.jpeg"/><Relationship Id="rId2" Type="http://schemas.openxmlformats.org/officeDocument/2006/relationships/image" Target="../media/image35.jpeg"/><Relationship Id="rId16" Type="http://schemas.openxmlformats.org/officeDocument/2006/relationships/image" Target="../media/image49.jpeg"/><Relationship Id="rId1" Type="http://schemas.openxmlformats.org/officeDocument/2006/relationships/slideLayout" Target="../slideLayouts/slideLayout28.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8" Type="http://schemas.openxmlformats.org/officeDocument/2006/relationships/hyperlink" Target="http://geopad.org/" TargetMode="External"/><Relationship Id="rId3" Type="http://schemas.openxmlformats.org/officeDocument/2006/relationships/hyperlink" Target="http://www.globalchange.umich.edu/Ben" TargetMode="External"/><Relationship Id="rId7" Type="http://schemas.openxmlformats.org/officeDocument/2006/relationships/hyperlink" Target="http://geopocket.or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www.globalchange.umich.edu/" TargetMode="External"/><Relationship Id="rId5" Type="http://schemas.openxmlformats.org/officeDocument/2006/relationships/hyperlink" Target="mailto:globalchange@umich.edu" TargetMode="External"/><Relationship Id="rId4" Type="http://schemas.openxmlformats.org/officeDocument/2006/relationships/hyperlink" Target="mailto:vdpluijm@umich.edu" TargetMode="External"/><Relationship Id="rId9" Type="http://schemas.openxmlformats.org/officeDocument/2006/relationships/image" Target="../media/image54.jpe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www.globalchange.umich.edu/globalchange1/" TargetMode="External"/><Relationship Id="rId2" Type="http://schemas.openxmlformats.org/officeDocument/2006/relationships/image" Target="../media/image56.png"/><Relationship Id="rId1" Type="http://schemas.openxmlformats.org/officeDocument/2006/relationships/slideLayout" Target="../slideLayouts/slideLayout10.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wmf"/><Relationship Id="rId5" Type="http://schemas.openxmlformats.org/officeDocument/2006/relationships/image" Target="../media/image9.png"/><Relationship Id="rId4" Type="http://schemas.openxmlformats.org/officeDocument/2006/relationships/hyperlink" Target="https://ctools.umich.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globalchange.umich.edu/globalchange1/" TargetMode="Externa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globalchange.umich.edu/globalchange1/" TargetMode="Externa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2.wmf"/><Relationship Id="rId4" Type="http://schemas.openxmlformats.org/officeDocument/2006/relationships/hyperlink" Target="http://lecturetool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09D593E-5DCD-4050-ADAF-27153C85050D}" type="slidenum">
              <a:rPr lang="en-US"/>
              <a:pPr/>
              <a:t>1</a:t>
            </a:fld>
            <a:endParaRPr lang="en-US"/>
          </a:p>
        </p:txBody>
      </p:sp>
      <p:sp>
        <p:nvSpPr>
          <p:cNvPr id="60418" name="Title 60417"/>
          <p:cNvSpPr>
            <a:spLocks noGrp="1" noChangeArrowheads="1"/>
          </p:cNvSpPr>
          <p:nvPr>
            <p:ph type="title"/>
          </p:nvPr>
        </p:nvSpPr>
        <p:spPr>
          <a:xfrm>
            <a:off x="685800" y="152400"/>
            <a:ext cx="7772400" cy="914400"/>
          </a:xfrm>
        </p:spPr>
        <p:txBody>
          <a:bodyPr/>
          <a:lstStyle/>
          <a:p>
            <a:pPr marL="0" indent="0" defTabSz="914400" eaLnBrk="1" hangingPunct="1"/>
            <a:r>
              <a:rPr lang="en-US" smtClean="0"/>
              <a:t>Global Change 1: Physical Processes</a:t>
            </a:r>
            <a:br>
              <a:rPr lang="en-US" smtClean="0"/>
            </a:br>
            <a:r>
              <a:rPr lang="en-US" sz="1800" smtClean="0"/>
              <a:t>Environ 110, Biol 110, Geosci 171, AOSS 171, ENSCEN 171</a:t>
            </a:r>
          </a:p>
        </p:txBody>
      </p:sp>
      <p:sp>
        <p:nvSpPr>
          <p:cNvPr id="4099" name="Rectangle 60419"/>
          <p:cNvSpPr>
            <a:spLocks noChangeArrowheads="1"/>
          </p:cNvSpPr>
          <p:nvPr/>
        </p:nvSpPr>
        <p:spPr bwMode="auto">
          <a:xfrm>
            <a:off x="1905000" y="6218238"/>
            <a:ext cx="5284788" cy="396875"/>
          </a:xfrm>
          <a:prstGeom prst="rect">
            <a:avLst/>
          </a:prstGeom>
          <a:noFill/>
          <a:ln w="9525">
            <a:noFill/>
            <a:miter lim="800000"/>
            <a:headEnd/>
            <a:tailEnd/>
          </a:ln>
        </p:spPr>
        <p:txBody>
          <a:bodyPr wrap="none">
            <a:spAutoFit/>
          </a:bodyPr>
          <a:lstStyle/>
          <a:p>
            <a:r>
              <a:rPr lang="en-US" sz="2000">
                <a:solidFill>
                  <a:schemeClr val="accent1"/>
                </a:solidFill>
                <a:latin typeface="Arial" charset="0"/>
                <a:hlinkClick r:id="rId3"/>
              </a:rPr>
              <a:t>www.globalchange.umich.edu/globalchange1</a:t>
            </a:r>
            <a:endParaRPr lang="en-US" sz="2000">
              <a:solidFill>
                <a:schemeClr val="accent1"/>
              </a:solidFill>
              <a:latin typeface="Arial" charset="0"/>
            </a:endParaRPr>
          </a:p>
        </p:txBody>
      </p:sp>
      <p:pic>
        <p:nvPicPr>
          <p:cNvPr id="4101" name="Rectangle 60422" descr="Global Change Web">
            <a:hlinkClick r:id="rId4"/>
          </p:cNvPr>
          <p:cNvPicPr>
            <a:picLocks noChangeAspect="1" noChangeArrowheads="1"/>
          </p:cNvPicPr>
          <p:nvPr/>
        </p:nvPicPr>
        <p:blipFill>
          <a:blip r:embed="rId5"/>
          <a:srcRect/>
          <a:stretch>
            <a:fillRect/>
          </a:stretch>
        </p:blipFill>
        <p:spPr bwMode="auto">
          <a:xfrm>
            <a:off x="381000" y="5486400"/>
            <a:ext cx="588963" cy="585788"/>
          </a:xfrm>
          <a:prstGeom prst="rect">
            <a:avLst/>
          </a:prstGeom>
          <a:noFill/>
          <a:ln w="9525">
            <a:noFill/>
            <a:miter lim="800000"/>
            <a:headEnd/>
            <a:tailEnd/>
          </a:ln>
        </p:spPr>
      </p:pic>
      <p:pic>
        <p:nvPicPr>
          <p:cNvPr id="40961" name="Picture 1"/>
          <p:cNvPicPr>
            <a:picLocks noChangeAspect="1" noChangeArrowheads="1"/>
          </p:cNvPicPr>
          <p:nvPr/>
        </p:nvPicPr>
        <p:blipFill>
          <a:blip r:embed="rId6"/>
          <a:srcRect l="3477" t="17347" r="2465" b="4519"/>
          <a:stretch>
            <a:fillRect/>
          </a:stretch>
        </p:blipFill>
        <p:spPr bwMode="auto">
          <a:xfrm>
            <a:off x="1066800" y="1066800"/>
            <a:ext cx="70866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5CE456-7380-4EAE-8AC4-B207BED442BA}" type="slidenum">
              <a:rPr lang="en-US"/>
              <a:pPr/>
              <a:t>10</a:t>
            </a:fld>
            <a:endParaRPr lang="en-US"/>
          </a:p>
        </p:txBody>
      </p:sp>
      <p:sp>
        <p:nvSpPr>
          <p:cNvPr id="77826" name="Title 77825"/>
          <p:cNvSpPr>
            <a:spLocks noGrp="1" noChangeArrowheads="1"/>
          </p:cNvSpPr>
          <p:nvPr>
            <p:ph type="title"/>
          </p:nvPr>
        </p:nvSpPr>
        <p:spPr/>
        <p:txBody>
          <a:bodyPr/>
          <a:lstStyle/>
          <a:p>
            <a:pPr marL="0" indent="0" defTabSz="914400" eaLnBrk="1" hangingPunct="1"/>
            <a:r>
              <a:rPr lang="en-US" dirty="0" smtClean="0"/>
              <a:t>Labs: Discussions and Analysis</a:t>
            </a:r>
          </a:p>
        </p:txBody>
      </p:sp>
      <p:pic>
        <p:nvPicPr>
          <p:cNvPr id="13316" name="Rectangle 77833" descr="Global Change Web">
            <a:hlinkClick r:id="rId2"/>
          </p:cNvPr>
          <p:cNvPicPr>
            <a:picLocks noChangeAspect="1" noChangeArrowheads="1"/>
          </p:cNvPicPr>
          <p:nvPr/>
        </p:nvPicPr>
        <p:blipFill>
          <a:blip r:embed="rId3"/>
          <a:srcRect/>
          <a:stretch>
            <a:fillRect/>
          </a:stretch>
        </p:blipFill>
        <p:spPr bwMode="auto">
          <a:xfrm>
            <a:off x="304800" y="5486400"/>
            <a:ext cx="588963" cy="585788"/>
          </a:xfrm>
          <a:prstGeom prst="rect">
            <a:avLst/>
          </a:prstGeom>
          <a:noFill/>
          <a:ln w="9525">
            <a:noFill/>
            <a:miter lim="800000"/>
            <a:headEnd/>
            <a:tailEnd/>
          </a:ln>
        </p:spPr>
      </p:pic>
      <p:pic>
        <p:nvPicPr>
          <p:cNvPr id="29698" name="Picture 2"/>
          <p:cNvPicPr>
            <a:picLocks noChangeAspect="1" noChangeArrowheads="1"/>
          </p:cNvPicPr>
          <p:nvPr/>
        </p:nvPicPr>
        <p:blipFill>
          <a:blip r:embed="rId4"/>
          <a:srcRect t="12624"/>
          <a:stretch>
            <a:fillRect/>
          </a:stretch>
        </p:blipFill>
        <p:spPr bwMode="auto">
          <a:xfrm>
            <a:off x="914400" y="897930"/>
            <a:ext cx="7315200" cy="5274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9B8246-DCA4-4830-8AA6-63C7B480A525}" type="slidenum">
              <a:rPr lang="en-US"/>
              <a:pPr/>
              <a:t>11</a:t>
            </a:fld>
            <a:endParaRPr lang="en-US"/>
          </a:p>
        </p:txBody>
      </p:sp>
      <p:sp>
        <p:nvSpPr>
          <p:cNvPr id="88066" name="Title 88065"/>
          <p:cNvSpPr>
            <a:spLocks noGrp="1" noChangeArrowheads="1"/>
          </p:cNvSpPr>
          <p:nvPr>
            <p:ph type="title"/>
          </p:nvPr>
        </p:nvSpPr>
        <p:spPr>
          <a:xfrm>
            <a:off x="457200" y="0"/>
            <a:ext cx="8229600" cy="1143000"/>
          </a:xfrm>
        </p:spPr>
        <p:txBody>
          <a:bodyPr/>
          <a:lstStyle/>
          <a:p>
            <a:pPr marL="0" indent="0" defTabSz="914400" eaLnBrk="1" hangingPunct="1"/>
            <a:r>
              <a:rPr lang="en-US" dirty="0" smtClean="0"/>
              <a:t>Discussions: Critical Reading &amp; Discourse</a:t>
            </a:r>
          </a:p>
        </p:txBody>
      </p:sp>
      <p:sp>
        <p:nvSpPr>
          <p:cNvPr id="16387" name="TextBox 88067"/>
          <p:cNvSpPr txBox="1">
            <a:spLocks noChangeArrowheads="1"/>
          </p:cNvSpPr>
          <p:nvPr/>
        </p:nvSpPr>
        <p:spPr bwMode="auto">
          <a:xfrm>
            <a:off x="3429000" y="1905000"/>
            <a:ext cx="4724400" cy="2378075"/>
          </a:xfrm>
          <a:prstGeom prst="rect">
            <a:avLst/>
          </a:prstGeom>
          <a:noFill/>
          <a:ln w="9525">
            <a:noFill/>
            <a:miter lim="800000"/>
            <a:headEnd/>
            <a:tailEnd/>
          </a:ln>
        </p:spPr>
        <p:txBody>
          <a:bodyPr>
            <a:spAutoFit/>
          </a:bodyPr>
          <a:lstStyle/>
          <a:p>
            <a:pPr marL="225425" indent="-225425">
              <a:spcBef>
                <a:spcPct val="50000"/>
              </a:spcBef>
              <a:buFontTx/>
              <a:buChar char="•"/>
            </a:pPr>
            <a:r>
              <a:rPr lang="en-US" sz="2000">
                <a:latin typeface="Arial" charset="0"/>
              </a:rPr>
              <a:t>Before class, read article(s) from to prepare for (lively) classroom discussions and activities.  </a:t>
            </a:r>
          </a:p>
          <a:p>
            <a:pPr marL="225425" indent="-225425">
              <a:spcBef>
                <a:spcPct val="50000"/>
              </a:spcBef>
              <a:buFontTx/>
              <a:buChar char="•"/>
            </a:pPr>
            <a:r>
              <a:rPr lang="en-US" sz="2000">
                <a:latin typeface="Arial" charset="0"/>
              </a:rPr>
              <a:t>In class, discuss questions and complete activities related to the articles to explore our role in global change. </a:t>
            </a:r>
          </a:p>
        </p:txBody>
      </p:sp>
      <p:pic>
        <p:nvPicPr>
          <p:cNvPr id="16388" name="Rectangle 88070" descr="State of the World 2005 book jacket"/>
          <p:cNvPicPr>
            <a:picLocks noChangeAspect="1" noChangeArrowheads="1"/>
          </p:cNvPicPr>
          <p:nvPr/>
        </p:nvPicPr>
        <p:blipFill>
          <a:blip r:embed="rId2"/>
          <a:srcRect/>
          <a:stretch>
            <a:fillRect/>
          </a:stretch>
        </p:blipFill>
        <p:spPr bwMode="auto">
          <a:xfrm>
            <a:off x="1155700" y="1676400"/>
            <a:ext cx="1930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p:txBody>
          <a:bodyPr/>
          <a:lstStyle/>
          <a:p>
            <a:fld id="{C77423C8-8E57-459F-889E-951C261EBD79}" type="slidenum">
              <a:rPr lang="en-US"/>
              <a:pPr/>
              <a:t>12</a:t>
            </a:fld>
            <a:endParaRPr lang="en-US"/>
          </a:p>
        </p:txBody>
      </p:sp>
      <p:sp>
        <p:nvSpPr>
          <p:cNvPr id="14338" name="Rectangle 82946"/>
          <p:cNvSpPr>
            <a:spLocks noChangeArrowheads="1"/>
          </p:cNvSpPr>
          <p:nvPr/>
        </p:nvSpPr>
        <p:spPr bwMode="auto">
          <a:xfrm>
            <a:off x="3371850" y="2733675"/>
            <a:ext cx="9144000" cy="0"/>
          </a:xfrm>
          <a:prstGeom prst="rect">
            <a:avLst/>
          </a:prstGeom>
          <a:noFill/>
          <a:ln w="9525">
            <a:noFill/>
            <a:miter lim="800000"/>
            <a:headEnd/>
            <a:tailEnd/>
          </a:ln>
        </p:spPr>
        <p:txBody>
          <a:bodyPr lIns="914112" tIns="914112" rIns="914112" bIns="914112">
            <a:spAutoFit/>
          </a:bodyPr>
          <a:lstStyle/>
          <a:p>
            <a:endParaRPr lang="en-US" sz="1800">
              <a:solidFill>
                <a:srgbClr val="000000"/>
              </a:solidFill>
              <a:latin typeface="Arial" charset="0"/>
            </a:endParaRPr>
          </a:p>
        </p:txBody>
      </p:sp>
      <p:pic>
        <p:nvPicPr>
          <p:cNvPr id="14339" name="Rectangle 82947" descr="http://www.globalchange.umich.edu/globalchange1/current/labs/intro_models/intromodel1.JPG"/>
          <p:cNvPicPr>
            <a:picLocks noChangeAspect="1" noChangeArrowheads="1"/>
          </p:cNvPicPr>
          <p:nvPr/>
        </p:nvPicPr>
        <p:blipFill>
          <a:blip r:embed="rId2" r:link="rId3"/>
          <a:srcRect/>
          <a:stretch>
            <a:fillRect/>
          </a:stretch>
        </p:blipFill>
        <p:spPr bwMode="auto">
          <a:xfrm>
            <a:off x="1219200" y="1620838"/>
            <a:ext cx="2895600" cy="1676400"/>
          </a:xfrm>
          <a:prstGeom prst="rect">
            <a:avLst/>
          </a:prstGeom>
          <a:noFill/>
          <a:ln w="9525">
            <a:noFill/>
            <a:miter lim="800000"/>
            <a:headEnd/>
            <a:tailEnd/>
          </a:ln>
        </p:spPr>
      </p:pic>
      <p:sp>
        <p:nvSpPr>
          <p:cNvPr id="14340" name="Rectangle 82948"/>
          <p:cNvSpPr>
            <a:spLocks noChangeArrowheads="1"/>
          </p:cNvSpPr>
          <p:nvPr/>
        </p:nvSpPr>
        <p:spPr bwMode="auto">
          <a:xfrm>
            <a:off x="2752725" y="2395538"/>
            <a:ext cx="9144000" cy="0"/>
          </a:xfrm>
          <a:prstGeom prst="rect">
            <a:avLst/>
          </a:prstGeom>
          <a:noFill/>
          <a:ln w="9525">
            <a:noFill/>
            <a:miter lim="800000"/>
            <a:headEnd/>
            <a:tailEnd/>
          </a:ln>
        </p:spPr>
        <p:txBody>
          <a:bodyPr lIns="914112" tIns="914112" rIns="914112" bIns="914112">
            <a:spAutoFit/>
          </a:bodyPr>
          <a:lstStyle/>
          <a:p>
            <a:endParaRPr lang="en-US" sz="1800">
              <a:solidFill>
                <a:srgbClr val="000000"/>
              </a:solidFill>
              <a:latin typeface="Arial" charset="0"/>
            </a:endParaRPr>
          </a:p>
        </p:txBody>
      </p:sp>
      <p:pic>
        <p:nvPicPr>
          <p:cNvPr id="14341" name="Rectangle 82949" descr="http://www.globalchange.umich.edu/globalchange1/current/labs/intro_models/intrograph1.JPG"/>
          <p:cNvPicPr>
            <a:picLocks noChangeAspect="1" noChangeArrowheads="1"/>
          </p:cNvPicPr>
          <p:nvPr/>
        </p:nvPicPr>
        <p:blipFill>
          <a:blip r:embed="rId4" r:link="rId5"/>
          <a:srcRect/>
          <a:stretch>
            <a:fillRect/>
          </a:stretch>
        </p:blipFill>
        <p:spPr bwMode="auto">
          <a:xfrm>
            <a:off x="304800" y="3429000"/>
            <a:ext cx="5029200" cy="2857500"/>
          </a:xfrm>
          <a:prstGeom prst="rect">
            <a:avLst/>
          </a:prstGeom>
          <a:noFill/>
          <a:ln w="9525">
            <a:noFill/>
            <a:miter lim="800000"/>
            <a:headEnd/>
            <a:tailEnd/>
          </a:ln>
        </p:spPr>
      </p:pic>
      <p:sp>
        <p:nvSpPr>
          <p:cNvPr id="14342" name="Rectangle 82950"/>
          <p:cNvSpPr>
            <a:spLocks noChangeArrowheads="1"/>
          </p:cNvSpPr>
          <p:nvPr/>
        </p:nvSpPr>
        <p:spPr bwMode="auto">
          <a:xfrm>
            <a:off x="0" y="3306763"/>
            <a:ext cx="9144000" cy="0"/>
          </a:xfrm>
          <a:prstGeom prst="rect">
            <a:avLst/>
          </a:prstGeom>
          <a:noFill/>
          <a:ln w="9525">
            <a:noFill/>
            <a:miter lim="800000"/>
            <a:headEnd/>
            <a:tailEnd/>
          </a:ln>
        </p:spPr>
        <p:txBody>
          <a:bodyPr lIns="914112" tIns="914112" rIns="914112" bIns="914112">
            <a:spAutoFit/>
          </a:bodyPr>
          <a:lstStyle/>
          <a:p>
            <a:endParaRPr lang="en-US" sz="1800">
              <a:solidFill>
                <a:srgbClr val="000000"/>
              </a:solidFill>
              <a:latin typeface="Arial" charset="0"/>
            </a:endParaRPr>
          </a:p>
        </p:txBody>
      </p:sp>
      <p:pic>
        <p:nvPicPr>
          <p:cNvPr id="14343" name="Rectangle 82951" descr="stock tool icon"/>
          <p:cNvPicPr>
            <a:picLocks noChangeAspect="1" noChangeArrowheads="1"/>
          </p:cNvPicPr>
          <p:nvPr/>
        </p:nvPicPr>
        <p:blipFill>
          <a:blip r:embed="rId6" r:link="rId7"/>
          <a:srcRect/>
          <a:stretch>
            <a:fillRect/>
          </a:stretch>
        </p:blipFill>
        <p:spPr bwMode="auto">
          <a:xfrm>
            <a:off x="5638800" y="1828800"/>
            <a:ext cx="847725" cy="779463"/>
          </a:xfrm>
          <a:prstGeom prst="rect">
            <a:avLst/>
          </a:prstGeom>
          <a:noFill/>
          <a:ln w="9525">
            <a:noFill/>
            <a:miter lim="800000"/>
            <a:headEnd/>
            <a:tailEnd/>
          </a:ln>
        </p:spPr>
      </p:pic>
      <p:sp>
        <p:nvSpPr>
          <p:cNvPr id="14344" name="Rectangle 82952"/>
          <p:cNvSpPr>
            <a:spLocks noChangeArrowheads="1"/>
          </p:cNvSpPr>
          <p:nvPr/>
        </p:nvSpPr>
        <p:spPr bwMode="auto">
          <a:xfrm>
            <a:off x="6629400" y="1889125"/>
            <a:ext cx="2514600" cy="641350"/>
          </a:xfrm>
          <a:prstGeom prst="rect">
            <a:avLst/>
          </a:prstGeom>
          <a:noFill/>
          <a:ln w="9525">
            <a:noFill/>
            <a:miter lim="800000"/>
            <a:headEnd/>
            <a:tailEnd/>
          </a:ln>
        </p:spPr>
        <p:txBody>
          <a:bodyPr>
            <a:spAutoFit/>
          </a:bodyPr>
          <a:lstStyle/>
          <a:p>
            <a:r>
              <a:rPr lang="en-US" sz="1800" b="1">
                <a:latin typeface="Arial" charset="0"/>
                <a:cs typeface="Times New Roman" pitchFamily="18" charset="0"/>
              </a:rPr>
              <a:t>Stocks</a:t>
            </a:r>
            <a:r>
              <a:rPr lang="en-US" sz="1800">
                <a:latin typeface="Arial" charset="0"/>
                <a:cs typeface="Times New Roman" pitchFamily="18" charset="0"/>
              </a:rPr>
              <a:t> are variables of interest</a:t>
            </a:r>
            <a:endParaRPr lang="en-US" sz="1800">
              <a:latin typeface="Arial" charset="0"/>
            </a:endParaRPr>
          </a:p>
        </p:txBody>
      </p:sp>
      <p:sp>
        <p:nvSpPr>
          <p:cNvPr id="14345" name="Rectangle 82953"/>
          <p:cNvSpPr>
            <a:spLocks noChangeArrowheads="1"/>
          </p:cNvSpPr>
          <p:nvPr/>
        </p:nvSpPr>
        <p:spPr bwMode="auto">
          <a:xfrm>
            <a:off x="0" y="3306763"/>
            <a:ext cx="9144000" cy="0"/>
          </a:xfrm>
          <a:prstGeom prst="rect">
            <a:avLst/>
          </a:prstGeom>
          <a:noFill/>
          <a:ln w="9525">
            <a:noFill/>
            <a:miter lim="800000"/>
            <a:headEnd/>
            <a:tailEnd/>
          </a:ln>
        </p:spPr>
        <p:txBody>
          <a:bodyPr lIns="914112" tIns="914112" rIns="914112" bIns="914112">
            <a:spAutoFit/>
          </a:bodyPr>
          <a:lstStyle/>
          <a:p>
            <a:endParaRPr lang="en-US" sz="1800">
              <a:solidFill>
                <a:srgbClr val="000000"/>
              </a:solidFill>
              <a:latin typeface="Arial" charset="0"/>
            </a:endParaRPr>
          </a:p>
        </p:txBody>
      </p:sp>
      <p:pic>
        <p:nvPicPr>
          <p:cNvPr id="14346" name="Rectangle 82954" descr="flow tool icon"/>
          <p:cNvPicPr>
            <a:picLocks noChangeAspect="1" noChangeArrowheads="1"/>
          </p:cNvPicPr>
          <p:nvPr/>
        </p:nvPicPr>
        <p:blipFill>
          <a:blip r:embed="rId8" r:link="rId9"/>
          <a:srcRect/>
          <a:stretch>
            <a:fillRect/>
          </a:stretch>
        </p:blipFill>
        <p:spPr bwMode="auto">
          <a:xfrm>
            <a:off x="5638800" y="2971800"/>
            <a:ext cx="838200" cy="704850"/>
          </a:xfrm>
          <a:prstGeom prst="rect">
            <a:avLst/>
          </a:prstGeom>
          <a:noFill/>
          <a:ln w="9525">
            <a:noFill/>
            <a:miter lim="800000"/>
            <a:headEnd/>
            <a:tailEnd/>
          </a:ln>
        </p:spPr>
      </p:pic>
      <p:sp>
        <p:nvSpPr>
          <p:cNvPr id="14347" name="Rectangle 82955"/>
          <p:cNvSpPr>
            <a:spLocks noChangeArrowheads="1"/>
          </p:cNvSpPr>
          <p:nvPr/>
        </p:nvSpPr>
        <p:spPr bwMode="auto">
          <a:xfrm>
            <a:off x="6629400" y="2879725"/>
            <a:ext cx="2514600" cy="915988"/>
          </a:xfrm>
          <a:prstGeom prst="rect">
            <a:avLst/>
          </a:prstGeom>
          <a:noFill/>
          <a:ln w="9525">
            <a:noFill/>
            <a:miter lim="800000"/>
            <a:headEnd/>
            <a:tailEnd/>
          </a:ln>
        </p:spPr>
        <p:txBody>
          <a:bodyPr>
            <a:spAutoFit/>
          </a:bodyPr>
          <a:lstStyle/>
          <a:p>
            <a:r>
              <a:rPr lang="en-US" sz="1800" b="1">
                <a:latin typeface="Arial" charset="0"/>
                <a:cs typeface="Times New Roman" pitchFamily="18" charset="0"/>
              </a:rPr>
              <a:t>Flows</a:t>
            </a:r>
            <a:r>
              <a:rPr lang="en-US" sz="1800">
                <a:latin typeface="Arial" charset="0"/>
                <a:cs typeface="Times New Roman" pitchFamily="18" charset="0"/>
              </a:rPr>
              <a:t> change stocks. Flows go into or out of stocks</a:t>
            </a:r>
            <a:endParaRPr lang="en-US" sz="1800">
              <a:latin typeface="Arial" charset="0"/>
            </a:endParaRPr>
          </a:p>
        </p:txBody>
      </p:sp>
      <p:sp>
        <p:nvSpPr>
          <p:cNvPr id="14348" name="Rectangle 82956"/>
          <p:cNvSpPr>
            <a:spLocks noChangeArrowheads="1"/>
          </p:cNvSpPr>
          <p:nvPr/>
        </p:nvSpPr>
        <p:spPr bwMode="auto">
          <a:xfrm>
            <a:off x="0" y="3306763"/>
            <a:ext cx="9144000" cy="0"/>
          </a:xfrm>
          <a:prstGeom prst="rect">
            <a:avLst/>
          </a:prstGeom>
          <a:noFill/>
          <a:ln w="9525">
            <a:noFill/>
            <a:miter lim="800000"/>
            <a:headEnd/>
            <a:tailEnd/>
          </a:ln>
        </p:spPr>
        <p:txBody>
          <a:bodyPr lIns="914112" tIns="914112" rIns="914112" bIns="914112">
            <a:spAutoFit/>
          </a:bodyPr>
          <a:lstStyle/>
          <a:p>
            <a:endParaRPr lang="en-US"/>
          </a:p>
        </p:txBody>
      </p:sp>
      <p:pic>
        <p:nvPicPr>
          <p:cNvPr id="14349" name="Rectangle 82957" descr="Converter tool icon"/>
          <p:cNvPicPr>
            <a:picLocks noChangeAspect="1" noChangeArrowheads="1"/>
          </p:cNvPicPr>
          <p:nvPr/>
        </p:nvPicPr>
        <p:blipFill>
          <a:blip r:embed="rId10" r:link="rId11"/>
          <a:srcRect/>
          <a:stretch>
            <a:fillRect/>
          </a:stretch>
        </p:blipFill>
        <p:spPr bwMode="auto">
          <a:xfrm>
            <a:off x="5629275" y="4173538"/>
            <a:ext cx="847725" cy="779462"/>
          </a:xfrm>
          <a:prstGeom prst="rect">
            <a:avLst/>
          </a:prstGeom>
          <a:noFill/>
          <a:ln w="9525">
            <a:noFill/>
            <a:miter lim="800000"/>
            <a:headEnd/>
            <a:tailEnd/>
          </a:ln>
        </p:spPr>
      </p:pic>
      <p:sp>
        <p:nvSpPr>
          <p:cNvPr id="14350" name="Rectangle 82958"/>
          <p:cNvSpPr>
            <a:spLocks noChangeArrowheads="1"/>
          </p:cNvSpPr>
          <p:nvPr/>
        </p:nvSpPr>
        <p:spPr bwMode="auto">
          <a:xfrm>
            <a:off x="6629400" y="4022725"/>
            <a:ext cx="2514600" cy="915988"/>
          </a:xfrm>
          <a:prstGeom prst="rect">
            <a:avLst/>
          </a:prstGeom>
          <a:noFill/>
          <a:ln w="9525">
            <a:noFill/>
            <a:miter lim="800000"/>
            <a:headEnd/>
            <a:tailEnd/>
          </a:ln>
        </p:spPr>
        <p:txBody>
          <a:bodyPr>
            <a:spAutoFit/>
          </a:bodyPr>
          <a:lstStyle/>
          <a:p>
            <a:r>
              <a:rPr lang="en-US" sz="1800" b="1">
                <a:latin typeface="Arial" charset="0"/>
                <a:cs typeface="Times New Roman" pitchFamily="18" charset="0"/>
              </a:rPr>
              <a:t>Converters</a:t>
            </a:r>
            <a:r>
              <a:rPr lang="en-US" sz="1800">
                <a:latin typeface="Arial" charset="0"/>
                <a:cs typeface="Times New Roman" pitchFamily="18" charset="0"/>
              </a:rPr>
              <a:t> change relationships between stocks and flows</a:t>
            </a:r>
            <a:endParaRPr lang="en-US" sz="1800">
              <a:latin typeface="Arial" charset="0"/>
            </a:endParaRPr>
          </a:p>
        </p:txBody>
      </p:sp>
      <p:sp>
        <p:nvSpPr>
          <p:cNvPr id="14351" name="Rectangle 82959"/>
          <p:cNvSpPr>
            <a:spLocks noChangeArrowheads="1"/>
          </p:cNvSpPr>
          <p:nvPr/>
        </p:nvSpPr>
        <p:spPr bwMode="auto">
          <a:xfrm>
            <a:off x="0" y="3306763"/>
            <a:ext cx="9144000" cy="0"/>
          </a:xfrm>
          <a:prstGeom prst="rect">
            <a:avLst/>
          </a:prstGeom>
          <a:noFill/>
          <a:ln w="9525">
            <a:noFill/>
            <a:miter lim="800000"/>
            <a:headEnd/>
            <a:tailEnd/>
          </a:ln>
        </p:spPr>
        <p:txBody>
          <a:bodyPr lIns="914112" tIns="914112" rIns="914112" bIns="914112">
            <a:spAutoFit/>
          </a:bodyPr>
          <a:lstStyle/>
          <a:p>
            <a:endParaRPr lang="en-US" sz="1800">
              <a:solidFill>
                <a:srgbClr val="000000"/>
              </a:solidFill>
              <a:latin typeface="Arial" charset="0"/>
            </a:endParaRPr>
          </a:p>
        </p:txBody>
      </p:sp>
      <p:pic>
        <p:nvPicPr>
          <p:cNvPr id="14352" name="Rectangle 82960" descr="Connector tool icon"/>
          <p:cNvPicPr>
            <a:picLocks noChangeAspect="1" noChangeArrowheads="1"/>
          </p:cNvPicPr>
          <p:nvPr/>
        </p:nvPicPr>
        <p:blipFill>
          <a:blip r:embed="rId12" r:link="rId13"/>
          <a:srcRect/>
          <a:stretch>
            <a:fillRect/>
          </a:stretch>
        </p:blipFill>
        <p:spPr bwMode="auto">
          <a:xfrm>
            <a:off x="5638800" y="5486400"/>
            <a:ext cx="914400" cy="773113"/>
          </a:xfrm>
          <a:prstGeom prst="rect">
            <a:avLst/>
          </a:prstGeom>
          <a:noFill/>
          <a:ln w="9525">
            <a:noFill/>
            <a:miter lim="800000"/>
            <a:headEnd/>
            <a:tailEnd/>
          </a:ln>
        </p:spPr>
      </p:pic>
      <p:sp>
        <p:nvSpPr>
          <p:cNvPr id="14353" name="Rectangle 82961"/>
          <p:cNvSpPr>
            <a:spLocks noChangeArrowheads="1"/>
          </p:cNvSpPr>
          <p:nvPr/>
        </p:nvSpPr>
        <p:spPr bwMode="auto">
          <a:xfrm>
            <a:off x="6553200" y="5394325"/>
            <a:ext cx="2590800" cy="1190625"/>
          </a:xfrm>
          <a:prstGeom prst="rect">
            <a:avLst/>
          </a:prstGeom>
          <a:noFill/>
          <a:ln w="9525">
            <a:noFill/>
            <a:miter lim="800000"/>
            <a:headEnd/>
            <a:tailEnd/>
          </a:ln>
        </p:spPr>
        <p:txBody>
          <a:bodyPr>
            <a:spAutoFit/>
          </a:bodyPr>
          <a:lstStyle/>
          <a:p>
            <a:r>
              <a:rPr lang="en-US" sz="1800" b="1">
                <a:latin typeface="Arial" charset="0"/>
                <a:cs typeface="Times New Roman" pitchFamily="18" charset="0"/>
              </a:rPr>
              <a:t>Connectors</a:t>
            </a:r>
            <a:r>
              <a:rPr lang="en-US" sz="1800">
                <a:latin typeface="Arial" charset="0"/>
                <a:cs typeface="Times New Roman" pitchFamily="18" charset="0"/>
              </a:rPr>
              <a:t> allow information to be passed between variables</a:t>
            </a:r>
            <a:endParaRPr lang="en-US" sz="1800">
              <a:latin typeface="Arial" charset="0"/>
            </a:endParaRPr>
          </a:p>
        </p:txBody>
      </p:sp>
      <p:sp>
        <p:nvSpPr>
          <p:cNvPr id="14354" name="Rectangle 82963"/>
          <p:cNvSpPr>
            <a:spLocks noChangeArrowheads="1"/>
          </p:cNvSpPr>
          <p:nvPr/>
        </p:nvSpPr>
        <p:spPr bwMode="auto">
          <a:xfrm>
            <a:off x="1981200" y="762000"/>
            <a:ext cx="6400800" cy="762000"/>
          </a:xfrm>
          <a:prstGeom prst="rect">
            <a:avLst/>
          </a:prstGeom>
          <a:noFill/>
          <a:ln w="9525">
            <a:noFill/>
            <a:miter lim="800000"/>
            <a:headEnd/>
            <a:tailEnd/>
          </a:ln>
        </p:spPr>
        <p:txBody>
          <a:bodyPr>
            <a:spAutoFit/>
          </a:bodyPr>
          <a:lstStyle/>
          <a:p>
            <a:r>
              <a:rPr lang="en-US" sz="2200" b="1">
                <a:latin typeface="Arial" charset="0"/>
                <a:cs typeface="Times New Roman" pitchFamily="18" charset="0"/>
              </a:rPr>
              <a:t>Population Example:</a:t>
            </a:r>
          </a:p>
          <a:p>
            <a:r>
              <a:rPr lang="en-US" sz="2200">
                <a:latin typeface="Arial" charset="0"/>
                <a:cs typeface="Times New Roman" pitchFamily="18" charset="0"/>
              </a:rPr>
              <a:t>BIRTHS=BIRTH RATE*POPULATION</a:t>
            </a:r>
          </a:p>
        </p:txBody>
      </p:sp>
      <p:sp>
        <p:nvSpPr>
          <p:cNvPr id="82965" name="Title 82964"/>
          <p:cNvSpPr>
            <a:spLocks noGrp="1" noChangeArrowheads="1"/>
          </p:cNvSpPr>
          <p:nvPr>
            <p:ph type="title"/>
          </p:nvPr>
        </p:nvSpPr>
        <p:spPr/>
        <p:txBody>
          <a:bodyPr/>
          <a:lstStyle/>
          <a:p>
            <a:pPr marL="0" indent="0" defTabSz="914400" eaLnBrk="1" hangingPunct="1"/>
            <a:r>
              <a:rPr lang="en-US" dirty="0" smtClean="0"/>
              <a:t>System Dynamics Modeling (Stella)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8B892A-9C62-4DF5-8CD9-87E8C83EF1C2}" type="slidenum">
              <a:rPr lang="en-US"/>
              <a:pPr/>
              <a:t>13</a:t>
            </a:fld>
            <a:endParaRPr lang="en-US"/>
          </a:p>
        </p:txBody>
      </p:sp>
      <p:pic>
        <p:nvPicPr>
          <p:cNvPr id="15362" name="Rectangle 87041"/>
          <p:cNvPicPr>
            <a:picLocks noChangeAspect="1" noChangeArrowheads="1"/>
          </p:cNvPicPr>
          <p:nvPr/>
        </p:nvPicPr>
        <p:blipFill>
          <a:blip r:embed="rId2"/>
          <a:srcRect/>
          <a:stretch>
            <a:fillRect/>
          </a:stretch>
        </p:blipFill>
        <p:spPr bwMode="auto">
          <a:xfrm>
            <a:off x="76200" y="1219200"/>
            <a:ext cx="5943600" cy="4695825"/>
          </a:xfrm>
          <a:prstGeom prst="rect">
            <a:avLst/>
          </a:prstGeom>
          <a:noFill/>
          <a:ln w="9525">
            <a:noFill/>
            <a:miter lim="800000"/>
            <a:headEnd/>
            <a:tailEnd/>
          </a:ln>
        </p:spPr>
      </p:pic>
      <p:sp>
        <p:nvSpPr>
          <p:cNvPr id="15363" name="TextBox 87042"/>
          <p:cNvSpPr txBox="1">
            <a:spLocks noChangeArrowheads="1"/>
          </p:cNvSpPr>
          <p:nvPr/>
        </p:nvSpPr>
        <p:spPr bwMode="auto">
          <a:xfrm>
            <a:off x="6172200" y="1447800"/>
            <a:ext cx="2819400" cy="3902075"/>
          </a:xfrm>
          <a:prstGeom prst="rect">
            <a:avLst/>
          </a:prstGeom>
          <a:noFill/>
          <a:ln w="9525">
            <a:noFill/>
            <a:miter lim="800000"/>
            <a:headEnd/>
            <a:tailEnd/>
          </a:ln>
        </p:spPr>
        <p:txBody>
          <a:bodyPr>
            <a:spAutoFit/>
          </a:bodyPr>
          <a:lstStyle/>
          <a:p>
            <a:pPr marL="342900" indent="-342900">
              <a:spcBef>
                <a:spcPct val="50000"/>
              </a:spcBef>
            </a:pPr>
            <a:r>
              <a:rPr lang="en-US" sz="2000" b="1">
                <a:solidFill>
                  <a:schemeClr val="accent2"/>
                </a:solidFill>
                <a:latin typeface="Arial" charset="0"/>
              </a:rPr>
              <a:t>Explore the System</a:t>
            </a:r>
            <a:r>
              <a:rPr lang="en-US" sz="2000">
                <a:latin typeface="Arial" charset="0"/>
              </a:rPr>
              <a:t> </a:t>
            </a:r>
          </a:p>
          <a:p>
            <a:pPr marL="342900" indent="-342900">
              <a:spcBef>
                <a:spcPct val="50000"/>
              </a:spcBef>
              <a:buFontTx/>
              <a:buChar char="•"/>
            </a:pPr>
            <a:r>
              <a:rPr lang="en-US" sz="2000">
                <a:latin typeface="Arial" charset="0"/>
              </a:rPr>
              <a:t>Define the problem and goal of the Model</a:t>
            </a:r>
          </a:p>
          <a:p>
            <a:pPr marL="342900" indent="-342900">
              <a:spcBef>
                <a:spcPct val="50000"/>
              </a:spcBef>
              <a:buFontTx/>
              <a:buChar char="•"/>
            </a:pPr>
            <a:r>
              <a:rPr lang="en-US" sz="2000">
                <a:latin typeface="Arial" charset="0"/>
              </a:rPr>
              <a:t>Build, test and Modify the Model</a:t>
            </a:r>
          </a:p>
          <a:p>
            <a:pPr marL="342900" indent="-342900">
              <a:spcBef>
                <a:spcPct val="50000"/>
              </a:spcBef>
              <a:buFontTx/>
              <a:buChar char="•"/>
            </a:pPr>
            <a:r>
              <a:rPr lang="en-US" sz="2000">
                <a:latin typeface="Arial" charset="0"/>
              </a:rPr>
              <a:t>Explore and analyze the System</a:t>
            </a:r>
          </a:p>
          <a:p>
            <a:pPr marL="342900" indent="-342900">
              <a:spcBef>
                <a:spcPct val="50000"/>
              </a:spcBef>
            </a:pPr>
            <a:endParaRPr lang="en-US" sz="2000">
              <a:latin typeface="Arial" charset="0"/>
            </a:endParaRPr>
          </a:p>
          <a:p>
            <a:pPr marL="342900" indent="-342900">
              <a:spcBef>
                <a:spcPct val="50000"/>
              </a:spcBef>
            </a:pPr>
            <a:r>
              <a:rPr lang="en-US" sz="2000" i="1">
                <a:latin typeface="Arial" charset="0"/>
              </a:rPr>
              <a:t>Example</a:t>
            </a:r>
            <a:r>
              <a:rPr lang="en-US" sz="2000">
                <a:latin typeface="Arial" charset="0"/>
              </a:rPr>
              <a:t>: the N cycle</a:t>
            </a:r>
          </a:p>
        </p:txBody>
      </p:sp>
      <p:sp>
        <p:nvSpPr>
          <p:cNvPr id="87045" name="Title 87044"/>
          <p:cNvSpPr>
            <a:spLocks noGrp="1" noChangeArrowheads="1"/>
          </p:cNvSpPr>
          <p:nvPr>
            <p:ph type="title"/>
          </p:nvPr>
        </p:nvSpPr>
        <p:spPr/>
        <p:txBody>
          <a:bodyPr/>
          <a:lstStyle/>
          <a:p>
            <a:pPr marL="0" indent="0" defTabSz="914400" eaLnBrk="1" hangingPunct="1"/>
            <a:r>
              <a:rPr lang="en-US" smtClean="0"/>
              <a:t>Systems Dynamic Modeling, ctd.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E2EF451-C2D1-4605-B5E2-70B6DE760A6A}" type="slidenum">
              <a:rPr lang="en-US"/>
              <a:pPr/>
              <a:t>14</a:t>
            </a:fld>
            <a:endParaRPr lang="en-US"/>
          </a:p>
        </p:txBody>
      </p:sp>
      <p:sp>
        <p:nvSpPr>
          <p:cNvPr id="106498" name="Title 106497"/>
          <p:cNvSpPr>
            <a:spLocks noGrp="1" noChangeArrowheads="1"/>
          </p:cNvSpPr>
          <p:nvPr>
            <p:ph type="title"/>
          </p:nvPr>
        </p:nvSpPr>
        <p:spPr/>
        <p:txBody>
          <a:bodyPr/>
          <a:lstStyle/>
          <a:p>
            <a:pPr marL="0" indent="0" defTabSz="914400" eaLnBrk="1" hangingPunct="1"/>
            <a:r>
              <a:rPr lang="en-US" smtClean="0"/>
              <a:t>Next Week’s Lab Reading</a:t>
            </a:r>
          </a:p>
        </p:txBody>
      </p:sp>
      <p:sp>
        <p:nvSpPr>
          <p:cNvPr id="106499" name="Text Placeholder 106498"/>
          <p:cNvSpPr>
            <a:spLocks noGrp="1" noChangeArrowheads="1"/>
          </p:cNvSpPr>
          <p:nvPr>
            <p:ph type="body" idx="1"/>
          </p:nvPr>
        </p:nvSpPr>
        <p:spPr>
          <a:xfrm>
            <a:off x="609600" y="990600"/>
            <a:ext cx="4114800" cy="3657600"/>
          </a:xfrm>
        </p:spPr>
        <p:txBody>
          <a:bodyPr/>
          <a:lstStyle/>
          <a:p>
            <a:pPr defTabSz="914400" eaLnBrk="1" hangingPunct="1">
              <a:lnSpc>
                <a:spcPct val="80000"/>
              </a:lnSpc>
              <a:buFontTx/>
              <a:buNone/>
            </a:pPr>
            <a:r>
              <a:rPr lang="en-US" sz="1800" smtClean="0"/>
              <a:t>Before coming to lab, read:</a:t>
            </a:r>
          </a:p>
          <a:p>
            <a:pPr defTabSz="914400" eaLnBrk="1" hangingPunct="1">
              <a:lnSpc>
                <a:spcPct val="80000"/>
              </a:lnSpc>
              <a:buFontTx/>
              <a:buNone/>
            </a:pPr>
            <a:r>
              <a:rPr lang="en-US" sz="1800" smtClean="0"/>
              <a:t>The Challenges We Face – </a:t>
            </a:r>
            <a:br>
              <a:rPr lang="en-US" sz="1800" smtClean="0"/>
            </a:br>
            <a:r>
              <a:rPr lang="en-US" sz="1800" smtClean="0"/>
              <a:t>A History of our Future</a:t>
            </a:r>
          </a:p>
          <a:p>
            <a:pPr defTabSz="914400" eaLnBrk="1" hangingPunct="1">
              <a:lnSpc>
                <a:spcPct val="80000"/>
              </a:lnSpc>
              <a:buFontTx/>
              <a:buNone/>
            </a:pPr>
            <a:r>
              <a:rPr lang="en-US" sz="1200" smtClean="0"/>
              <a:t>2003 State of the World p. 3-13</a:t>
            </a:r>
          </a:p>
          <a:p>
            <a:pPr defTabSz="914400" eaLnBrk="1" hangingPunct="1">
              <a:lnSpc>
                <a:spcPct val="80000"/>
              </a:lnSpc>
              <a:buFontTx/>
              <a:buNone/>
            </a:pPr>
            <a:endParaRPr lang="en-US" sz="1200" smtClean="0"/>
          </a:p>
          <a:p>
            <a:pPr defTabSz="914400" eaLnBrk="1" hangingPunct="1">
              <a:lnSpc>
                <a:spcPct val="80000"/>
              </a:lnSpc>
              <a:buFontTx/>
              <a:buNone/>
            </a:pPr>
            <a:r>
              <a:rPr lang="en-US" sz="1600" b="1" smtClean="0"/>
              <a:t>Questions for Discussion</a:t>
            </a:r>
          </a:p>
          <a:p>
            <a:pPr defTabSz="914400" eaLnBrk="1" hangingPunct="1">
              <a:lnSpc>
                <a:spcPct val="80000"/>
              </a:lnSpc>
              <a:buFontTx/>
              <a:buNone/>
            </a:pPr>
            <a:r>
              <a:rPr lang="en-US" sz="1600" i="1" smtClean="0"/>
              <a:t>Question I.c.1</a:t>
            </a:r>
          </a:p>
          <a:p>
            <a:pPr defTabSz="914400" eaLnBrk="1" hangingPunct="1">
              <a:lnSpc>
                <a:spcPct val="80000"/>
              </a:lnSpc>
              <a:buFontTx/>
              <a:buNone/>
            </a:pPr>
            <a:r>
              <a:rPr lang="en-US" sz="1600" smtClean="0"/>
              <a:t>Summarize the five threats presented in the Challenges We Face article. What kinds of steps are being taken to remedy each of these threats? Are we doing enough?</a:t>
            </a:r>
            <a:endParaRPr lang="en-US" sz="1600" i="1" smtClean="0"/>
          </a:p>
          <a:p>
            <a:pPr defTabSz="914400" eaLnBrk="1" hangingPunct="1">
              <a:lnSpc>
                <a:spcPct val="80000"/>
              </a:lnSpc>
              <a:buFontTx/>
              <a:buNone/>
            </a:pPr>
            <a:r>
              <a:rPr lang="en-US" sz="1600" i="1" smtClean="0"/>
              <a:t>Question I.c.2</a:t>
            </a:r>
          </a:p>
          <a:p>
            <a:pPr defTabSz="914400" eaLnBrk="1" hangingPunct="1">
              <a:lnSpc>
                <a:spcPct val="80000"/>
              </a:lnSpc>
              <a:buFontTx/>
              <a:buNone/>
            </a:pPr>
            <a:r>
              <a:rPr lang="en-US" sz="1600" smtClean="0"/>
              <a:t>Do we face other threats, not addressed in the article?  What actions are needed to manage these challenges? </a:t>
            </a:r>
            <a:endParaRPr lang="en-US" sz="1600" i="1" smtClean="0"/>
          </a:p>
        </p:txBody>
      </p:sp>
      <p:pic>
        <p:nvPicPr>
          <p:cNvPr id="17412" name="Rectangle 106501"/>
          <p:cNvPicPr>
            <a:picLocks noChangeAspect="1" noChangeArrowheads="1"/>
          </p:cNvPicPr>
          <p:nvPr/>
        </p:nvPicPr>
        <p:blipFill>
          <a:blip r:embed="rId2"/>
          <a:srcRect/>
          <a:stretch>
            <a:fillRect/>
          </a:stretch>
        </p:blipFill>
        <p:spPr bwMode="auto">
          <a:xfrm>
            <a:off x="4800600" y="990600"/>
            <a:ext cx="4057650" cy="3381375"/>
          </a:xfrm>
          <a:prstGeom prst="rect">
            <a:avLst/>
          </a:prstGeom>
          <a:noFill/>
          <a:ln w="9525">
            <a:noFill/>
            <a:miter lim="800000"/>
            <a:headEnd/>
            <a:tailEnd/>
          </a:ln>
        </p:spPr>
      </p:pic>
      <p:sp>
        <p:nvSpPr>
          <p:cNvPr id="17413" name="Rectangle 106502"/>
          <p:cNvSpPr>
            <a:spLocks noChangeArrowheads="1"/>
          </p:cNvSpPr>
          <p:nvPr/>
        </p:nvSpPr>
        <p:spPr bwMode="auto">
          <a:xfrm>
            <a:off x="609600" y="4495800"/>
            <a:ext cx="7924800" cy="1803400"/>
          </a:xfrm>
          <a:prstGeom prst="rect">
            <a:avLst/>
          </a:prstGeom>
          <a:noFill/>
          <a:ln w="9525">
            <a:noFill/>
            <a:miter lim="800000"/>
            <a:headEnd/>
            <a:tailEnd/>
          </a:ln>
        </p:spPr>
        <p:txBody>
          <a:bodyPr>
            <a:spAutoFit/>
          </a:bodyPr>
          <a:lstStyle/>
          <a:p>
            <a:r>
              <a:rPr lang="en-US" sz="1600" i="1">
                <a:latin typeface="Arial" charset="0"/>
              </a:rPr>
              <a:t>Question I.c.3</a:t>
            </a:r>
          </a:p>
          <a:p>
            <a:r>
              <a:rPr lang="en-US" sz="1600">
                <a:latin typeface="Arial" charset="0"/>
              </a:rPr>
              <a:t>What is the difference between a generalist and a specialist species?  How might generalist species like us, affect specialists?  Should humans be concerned with altering the environment where specialists reside?</a:t>
            </a:r>
            <a:endParaRPr lang="en-US" sz="1600" i="1">
              <a:latin typeface="Arial" charset="0"/>
            </a:endParaRPr>
          </a:p>
          <a:p>
            <a:r>
              <a:rPr lang="en-US" sz="1600" i="1">
                <a:latin typeface="Arial" charset="0"/>
              </a:rPr>
              <a:t>Question I.c.4</a:t>
            </a:r>
          </a:p>
          <a:p>
            <a:r>
              <a:rPr lang="en-US" sz="1600">
                <a:latin typeface="Arial" charset="0"/>
              </a:rPr>
              <a:t>The article states that, "we have a paralysis of hope."  What does this mean? How can we overcome this?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08C4414A-48A5-4008-B076-F11A9028F907}" type="slidenum">
              <a:rPr lang="en-US"/>
              <a:pPr/>
              <a:t>15</a:t>
            </a:fld>
            <a:endParaRPr lang="en-US"/>
          </a:p>
        </p:txBody>
      </p:sp>
      <p:sp>
        <p:nvSpPr>
          <p:cNvPr id="92162" name="Title 92161"/>
          <p:cNvSpPr>
            <a:spLocks noGrp="1" noChangeArrowheads="1"/>
          </p:cNvSpPr>
          <p:nvPr>
            <p:ph type="title"/>
          </p:nvPr>
        </p:nvSpPr>
        <p:spPr/>
        <p:txBody>
          <a:bodyPr/>
          <a:lstStyle/>
          <a:p>
            <a:pPr marL="0" indent="0" defTabSz="914400" eaLnBrk="1" hangingPunct="1"/>
            <a:r>
              <a:rPr lang="en-US" smtClean="0"/>
              <a:t>Group Term Project</a:t>
            </a:r>
          </a:p>
        </p:txBody>
      </p:sp>
      <p:sp>
        <p:nvSpPr>
          <p:cNvPr id="92163" name="Text Placeholder 92162"/>
          <p:cNvSpPr>
            <a:spLocks noGrp="1" noChangeArrowheads="1"/>
          </p:cNvSpPr>
          <p:nvPr>
            <p:ph type="body" idx="1"/>
          </p:nvPr>
        </p:nvSpPr>
        <p:spPr>
          <a:xfrm>
            <a:off x="609600" y="1066086"/>
            <a:ext cx="6858000" cy="4801314"/>
          </a:xfrm>
        </p:spPr>
        <p:txBody>
          <a:bodyPr wrap="square">
            <a:spAutoFit/>
          </a:bodyPr>
          <a:lstStyle/>
          <a:p>
            <a:pPr marL="0" indent="0" defTabSz="914400" eaLnBrk="1" hangingPunct="1">
              <a:spcBef>
                <a:spcPts val="0"/>
              </a:spcBef>
              <a:buFontTx/>
              <a:buNone/>
            </a:pPr>
            <a:r>
              <a:rPr lang="en-US" sz="1800" dirty="0" smtClean="0"/>
              <a:t>The term project is a group </a:t>
            </a:r>
          </a:p>
          <a:p>
            <a:pPr marL="0" indent="0" defTabSz="914400" eaLnBrk="1" hangingPunct="1">
              <a:spcBef>
                <a:spcPts val="0"/>
              </a:spcBef>
              <a:buFontTx/>
              <a:buNone/>
            </a:pPr>
            <a:r>
              <a:rPr lang="en-US" sz="1800" dirty="0" smtClean="0"/>
              <a:t>research activity that will be </a:t>
            </a:r>
          </a:p>
          <a:p>
            <a:pPr marL="0" indent="0" defTabSz="914400" eaLnBrk="1" hangingPunct="1">
              <a:spcBef>
                <a:spcPts val="0"/>
              </a:spcBef>
              <a:buFontTx/>
              <a:buNone/>
            </a:pPr>
            <a:r>
              <a:rPr lang="en-US" sz="1800" dirty="0" smtClean="0"/>
              <a:t>presented in the form of a </a:t>
            </a:r>
          </a:p>
          <a:p>
            <a:pPr marL="0" indent="0" defTabSz="914400" eaLnBrk="1" hangingPunct="1">
              <a:spcBef>
                <a:spcPts val="0"/>
              </a:spcBef>
              <a:buFontTx/>
              <a:buNone/>
            </a:pPr>
            <a:r>
              <a:rPr lang="en-US" sz="1800" dirty="0" smtClean="0"/>
              <a:t>(PowerPoint) class presentation </a:t>
            </a:r>
          </a:p>
          <a:p>
            <a:pPr marL="0" indent="0" defTabSz="914400" eaLnBrk="1" hangingPunct="1">
              <a:spcBef>
                <a:spcPts val="0"/>
              </a:spcBef>
              <a:buFontTx/>
              <a:buNone/>
            </a:pPr>
            <a:r>
              <a:rPr lang="en-US" sz="1800" dirty="0" smtClean="0"/>
              <a:t>and posted as a website. </a:t>
            </a:r>
          </a:p>
          <a:p>
            <a:pPr marL="0" indent="0" defTabSz="914400" eaLnBrk="1" hangingPunct="1">
              <a:spcBef>
                <a:spcPts val="0"/>
              </a:spcBef>
              <a:buFontTx/>
              <a:buNone/>
            </a:pPr>
            <a:endParaRPr lang="en-US" sz="1800" dirty="0" smtClean="0"/>
          </a:p>
          <a:p>
            <a:pPr marL="0" indent="0" defTabSz="914400" eaLnBrk="1" hangingPunct="1">
              <a:spcBef>
                <a:spcPts val="0"/>
              </a:spcBef>
              <a:buFontTx/>
              <a:buNone/>
            </a:pPr>
            <a:r>
              <a:rPr lang="en-US" sz="1800" dirty="0" smtClean="0"/>
              <a:t>Students organize into teams of 3 </a:t>
            </a:r>
            <a:br>
              <a:rPr lang="en-US" sz="1800" dirty="0" smtClean="0"/>
            </a:br>
            <a:r>
              <a:rPr lang="en-US" sz="1800" dirty="0" smtClean="0"/>
              <a:t>to develop an implementation </a:t>
            </a:r>
          </a:p>
          <a:p>
            <a:pPr marL="0" indent="0" defTabSz="914400" eaLnBrk="1" hangingPunct="1">
              <a:spcBef>
                <a:spcPts val="0"/>
              </a:spcBef>
              <a:buFontTx/>
              <a:buNone/>
            </a:pPr>
            <a:r>
              <a:rPr lang="en-US" sz="1800" dirty="0" smtClean="0"/>
              <a:t>plan for a project related to the </a:t>
            </a:r>
          </a:p>
          <a:p>
            <a:pPr marL="0" indent="0" defTabSz="914400" eaLnBrk="1" hangingPunct="1">
              <a:spcBef>
                <a:spcPts val="0"/>
              </a:spcBef>
              <a:buFontTx/>
              <a:buNone/>
            </a:pPr>
            <a:r>
              <a:rPr lang="en-US" sz="1800" dirty="0" smtClean="0"/>
              <a:t>course material. </a:t>
            </a:r>
          </a:p>
          <a:p>
            <a:pPr marL="0" indent="0" defTabSz="914400" eaLnBrk="1" hangingPunct="1">
              <a:spcBef>
                <a:spcPts val="0"/>
              </a:spcBef>
              <a:buFontTx/>
              <a:buNone/>
            </a:pPr>
            <a:endParaRPr lang="en-US" sz="1800" dirty="0" smtClean="0"/>
          </a:p>
          <a:p>
            <a:pPr marL="0" indent="0">
              <a:spcBef>
                <a:spcPts val="0"/>
              </a:spcBef>
              <a:buNone/>
            </a:pPr>
            <a:r>
              <a:rPr lang="en-US" sz="1800" dirty="0" smtClean="0">
                <a:latin typeface="Arial" charset="0"/>
              </a:rPr>
              <a:t>Suggestions for project topics and sample projects are offered, but the choice will be left to each team with guidance from your lab instructor. </a:t>
            </a:r>
          </a:p>
          <a:p>
            <a:pPr marL="0" indent="0">
              <a:spcBef>
                <a:spcPts val="0"/>
              </a:spcBef>
              <a:buNone/>
            </a:pPr>
            <a:endParaRPr lang="en-US" sz="1800" dirty="0" smtClean="0">
              <a:latin typeface="Arial" charset="0"/>
            </a:endParaRPr>
          </a:p>
          <a:p>
            <a:pPr marL="0" indent="0">
              <a:spcBef>
                <a:spcPts val="0"/>
              </a:spcBef>
              <a:buNone/>
            </a:pPr>
            <a:r>
              <a:rPr lang="en-US" sz="1800" dirty="0" smtClean="0">
                <a:latin typeface="Arial" charset="0"/>
              </a:rPr>
              <a:t>The posted PPT website is due by the team’s presentation in the final lab week.</a:t>
            </a:r>
          </a:p>
        </p:txBody>
      </p:sp>
      <p:pic>
        <p:nvPicPr>
          <p:cNvPr id="18438" name="Rectangle 92167"/>
          <p:cNvPicPr>
            <a:picLocks noChangeAspect="1" noChangeArrowheads="1"/>
          </p:cNvPicPr>
          <p:nvPr/>
        </p:nvPicPr>
        <p:blipFill>
          <a:blip r:embed="rId2"/>
          <a:srcRect/>
          <a:stretch>
            <a:fillRect/>
          </a:stretch>
        </p:blipFill>
        <p:spPr bwMode="auto">
          <a:xfrm>
            <a:off x="4572000" y="9906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AA8607D-F2FE-4DE4-8945-3F6917103B3A}" type="slidenum">
              <a:rPr lang="en-US"/>
              <a:pPr/>
              <a:t>16</a:t>
            </a:fld>
            <a:endParaRPr lang="en-US"/>
          </a:p>
        </p:txBody>
      </p:sp>
      <p:sp>
        <p:nvSpPr>
          <p:cNvPr id="90114" name="Title 90113"/>
          <p:cNvSpPr>
            <a:spLocks noGrp="1" noChangeArrowheads="1"/>
          </p:cNvSpPr>
          <p:nvPr>
            <p:ph type="title"/>
          </p:nvPr>
        </p:nvSpPr>
        <p:spPr>
          <a:xfrm>
            <a:off x="685800" y="228600"/>
            <a:ext cx="5486400" cy="457200"/>
          </a:xfrm>
        </p:spPr>
        <p:txBody>
          <a:bodyPr/>
          <a:lstStyle/>
          <a:p>
            <a:pPr marL="0" indent="0" defTabSz="914400" eaLnBrk="1" hangingPunct="1"/>
            <a:r>
              <a:rPr lang="en-US" smtClean="0"/>
              <a:t>Grades</a:t>
            </a:r>
          </a:p>
        </p:txBody>
      </p:sp>
      <p:sp>
        <p:nvSpPr>
          <p:cNvPr id="90115" name="Text Placeholder 90114"/>
          <p:cNvSpPr>
            <a:spLocks noGrp="1" noChangeArrowheads="1"/>
          </p:cNvSpPr>
          <p:nvPr>
            <p:ph type="body" idx="1"/>
          </p:nvPr>
        </p:nvSpPr>
        <p:spPr>
          <a:xfrm>
            <a:off x="533400" y="762000"/>
            <a:ext cx="8001000" cy="4724400"/>
          </a:xfrm>
        </p:spPr>
        <p:txBody>
          <a:bodyPr/>
          <a:lstStyle/>
          <a:p>
            <a:pPr marL="280988" indent="-280988" defTabSz="914400" eaLnBrk="1" hangingPunct="1">
              <a:buFontTx/>
              <a:buNone/>
            </a:pPr>
            <a:r>
              <a:rPr lang="en-US" sz="1600" dirty="0" smtClean="0"/>
              <a:t>The class uses a </a:t>
            </a:r>
            <a:r>
              <a:rPr lang="en-US" sz="1600" b="1" dirty="0" smtClean="0">
                <a:solidFill>
                  <a:srgbClr val="FF0000"/>
                </a:solidFill>
              </a:rPr>
              <a:t>point system</a:t>
            </a:r>
            <a:r>
              <a:rPr lang="en-US" sz="1600" dirty="0" smtClean="0"/>
              <a:t> </a:t>
            </a:r>
            <a:br>
              <a:rPr lang="en-US" sz="1600" dirty="0" smtClean="0"/>
            </a:br>
            <a:r>
              <a:rPr lang="en-US" sz="1600" dirty="0" smtClean="0"/>
              <a:t>for determining final grades:</a:t>
            </a:r>
          </a:p>
          <a:p>
            <a:pPr marL="925513" lvl="1" defTabSz="914400" eaLnBrk="1" hangingPunct="1"/>
            <a:r>
              <a:rPr lang="en-US" sz="1600" dirty="0" smtClean="0"/>
              <a:t>Midterms (2): 100 points each</a:t>
            </a:r>
          </a:p>
          <a:p>
            <a:pPr marL="925513" lvl="1" defTabSz="914400" eaLnBrk="1" hangingPunct="1"/>
            <a:r>
              <a:rPr lang="en-US" sz="1600" dirty="0" smtClean="0"/>
              <a:t>Final: 150 points</a:t>
            </a:r>
          </a:p>
          <a:p>
            <a:pPr marL="925513" lvl="1" defTabSz="914400" eaLnBrk="1" hangingPunct="1"/>
            <a:r>
              <a:rPr lang="en-US" sz="1600" dirty="0" smtClean="0"/>
              <a:t>Lab/Discussion: 13 points </a:t>
            </a:r>
            <a:br>
              <a:rPr lang="en-US" sz="1600" dirty="0" smtClean="0"/>
            </a:br>
            <a:r>
              <a:rPr lang="en-US" sz="1600" dirty="0" smtClean="0"/>
              <a:t>each (hand-in by next lab)</a:t>
            </a:r>
          </a:p>
          <a:p>
            <a:pPr marL="925513" lvl="1" defTabSz="914400" eaLnBrk="1" hangingPunct="1"/>
            <a:r>
              <a:rPr lang="en-US" sz="1600" dirty="0" smtClean="0"/>
              <a:t>Lecture Homework: 5 points </a:t>
            </a:r>
            <a:br>
              <a:rPr lang="en-US" sz="1600" dirty="0" smtClean="0"/>
            </a:br>
            <a:r>
              <a:rPr lang="en-US" sz="1600" dirty="0" smtClean="0"/>
              <a:t>each (hand-in by next lab)</a:t>
            </a:r>
          </a:p>
          <a:p>
            <a:pPr marL="925513" lvl="1" defTabSz="914400" eaLnBrk="1" hangingPunct="1"/>
            <a:r>
              <a:rPr lang="en-US" sz="1600" i="1" dirty="0" smtClean="0"/>
              <a:t>In-class Activities: TBD</a:t>
            </a:r>
          </a:p>
          <a:p>
            <a:pPr marL="925513" lvl="1" defTabSz="914400" eaLnBrk="1" hangingPunct="1"/>
            <a:r>
              <a:rPr lang="en-US" sz="1600" dirty="0" smtClean="0"/>
              <a:t>Term Project: 100 points total</a:t>
            </a:r>
          </a:p>
          <a:p>
            <a:pPr marL="925513" lvl="1" defTabSz="914400" eaLnBrk="1" hangingPunct="1"/>
            <a:r>
              <a:rPr lang="en-US" sz="1600" dirty="0" smtClean="0"/>
              <a:t>Surveys/Assessments: 10 points </a:t>
            </a:r>
            <a:br>
              <a:rPr lang="en-US" sz="1600" dirty="0" smtClean="0"/>
            </a:br>
            <a:r>
              <a:rPr lang="en-US" sz="1600" dirty="0" smtClean="0"/>
              <a:t>each (excluding UM's E&amp;E)</a:t>
            </a:r>
          </a:p>
          <a:p>
            <a:pPr marL="280988" indent="-280988" defTabSz="914400" eaLnBrk="1" hangingPunct="1">
              <a:buFontTx/>
              <a:buNone/>
            </a:pPr>
            <a:r>
              <a:rPr lang="en-US" sz="1600" dirty="0" smtClean="0"/>
              <a:t>Optional, non-graded self-tests for lectures are offered as a link on the </a:t>
            </a:r>
            <a:r>
              <a:rPr lang="en-US" sz="1600" dirty="0" err="1" smtClean="0"/>
              <a:t>CTools</a:t>
            </a:r>
            <a:r>
              <a:rPr lang="en-US" sz="1600" dirty="0" smtClean="0"/>
              <a:t> site. </a:t>
            </a:r>
          </a:p>
          <a:p>
            <a:pPr marL="280988" indent="-280988" defTabSz="914400" eaLnBrk="1" hangingPunct="1">
              <a:buFontTx/>
              <a:buNone/>
            </a:pPr>
            <a:r>
              <a:rPr lang="en-US" sz="1600" dirty="0" smtClean="0"/>
              <a:t>The total points are normalized on a scale from 0-100, using a </a:t>
            </a:r>
            <a:r>
              <a:rPr lang="en-US" sz="1600" dirty="0" smtClean="0">
                <a:solidFill>
                  <a:srgbClr val="FF0000"/>
                </a:solidFill>
              </a:rPr>
              <a:t>straight scale for letter grades</a:t>
            </a:r>
            <a:r>
              <a:rPr lang="en-US" sz="1600" dirty="0" smtClean="0"/>
              <a:t>.  The grades are:</a:t>
            </a:r>
          </a:p>
          <a:p>
            <a:pPr marL="925513" lvl="1" defTabSz="914400" eaLnBrk="1" hangingPunct="1"/>
            <a:r>
              <a:rPr lang="en-US" sz="1600" dirty="0" smtClean="0"/>
              <a:t>0-59 = E</a:t>
            </a:r>
          </a:p>
          <a:p>
            <a:pPr marL="925513" lvl="1" defTabSz="914400" eaLnBrk="1" hangingPunct="1"/>
            <a:r>
              <a:rPr lang="en-US" sz="1600" dirty="0" smtClean="0"/>
              <a:t>60-62, 63-65, 66-69 = D-, D, D+</a:t>
            </a:r>
          </a:p>
          <a:p>
            <a:pPr marL="925513" lvl="1" defTabSz="914400" eaLnBrk="1" hangingPunct="1"/>
            <a:r>
              <a:rPr lang="en-US" sz="1600" dirty="0" smtClean="0"/>
              <a:t>70-72, 73-75, 76-79 = C-, C, C+</a:t>
            </a:r>
          </a:p>
          <a:p>
            <a:pPr marL="925513" lvl="1" defTabSz="914400" eaLnBrk="1" hangingPunct="1"/>
            <a:r>
              <a:rPr lang="en-US" sz="1600" dirty="0" smtClean="0"/>
              <a:t>80-82, 83-85, 86-89 = B-, B, B+</a:t>
            </a:r>
          </a:p>
          <a:p>
            <a:pPr marL="925513" lvl="1" defTabSz="914400" eaLnBrk="1" hangingPunct="1"/>
            <a:r>
              <a:rPr lang="en-US" sz="1600" dirty="0" smtClean="0"/>
              <a:t>90-92, 93-95, 96 and up = A-, A, A+</a:t>
            </a:r>
          </a:p>
          <a:p>
            <a:pPr marL="925513" lvl="1" defTabSz="914400" eaLnBrk="1" hangingPunct="1"/>
            <a:endParaRPr lang="en-US" sz="1600" dirty="0" smtClean="0"/>
          </a:p>
        </p:txBody>
      </p:sp>
      <p:pic>
        <p:nvPicPr>
          <p:cNvPr id="19460" name="Rectangle 90116"/>
          <p:cNvPicPr>
            <a:picLocks noChangeAspect="1" noChangeArrowheads="1"/>
          </p:cNvPicPr>
          <p:nvPr/>
        </p:nvPicPr>
        <p:blipFill>
          <a:blip r:embed="rId2"/>
          <a:srcRect/>
          <a:stretch>
            <a:fillRect/>
          </a:stretch>
        </p:blipFill>
        <p:spPr bwMode="auto">
          <a:xfrm>
            <a:off x="4878388" y="381000"/>
            <a:ext cx="3656012"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Professors</a:t>
            </a:r>
            <a:endParaRPr lang="en-US" dirty="0"/>
          </a:p>
        </p:txBody>
      </p:sp>
      <p:sp>
        <p:nvSpPr>
          <p:cNvPr id="3" name="Slide Number Placeholder 2"/>
          <p:cNvSpPr>
            <a:spLocks noGrp="1"/>
          </p:cNvSpPr>
          <p:nvPr>
            <p:ph type="sldNum" sz="quarter" idx="12"/>
          </p:nvPr>
        </p:nvSpPr>
        <p:spPr/>
        <p:txBody>
          <a:bodyPr/>
          <a:lstStyle/>
          <a:p>
            <a:fld id="{45922183-5E13-42B4-A1E7-10F5EBCAD976}" type="slidenum">
              <a:rPr lang="en-US" smtClean="0"/>
              <a:pPr/>
              <a:t>17</a:t>
            </a:fld>
            <a:endParaRPr lang="en-US"/>
          </a:p>
        </p:txBody>
      </p:sp>
      <p:sp>
        <p:nvSpPr>
          <p:cNvPr id="4" name="TextBox 3"/>
          <p:cNvSpPr txBox="1"/>
          <p:nvPr/>
        </p:nvSpPr>
        <p:spPr>
          <a:xfrm>
            <a:off x="685800" y="1524000"/>
            <a:ext cx="7772400" cy="4154984"/>
          </a:xfrm>
          <a:prstGeom prst="rect">
            <a:avLst/>
          </a:prstGeom>
          <a:noFill/>
        </p:spPr>
        <p:txBody>
          <a:bodyPr wrap="square" rtlCol="0">
            <a:spAutoFit/>
          </a:bodyPr>
          <a:lstStyle/>
          <a:p>
            <a:r>
              <a:rPr lang="en-US" b="1" dirty="0" smtClean="0">
                <a:latin typeface="Verdana" pitchFamily="34" charset="0"/>
                <a:ea typeface="Verdana" pitchFamily="34" charset="0"/>
                <a:cs typeface="Verdana" pitchFamily="34" charset="0"/>
              </a:rPr>
              <a:t>David Allan</a:t>
            </a:r>
          </a:p>
          <a:p>
            <a:r>
              <a:rPr lang="en-US" dirty="0" smtClean="0">
                <a:latin typeface="Verdana" pitchFamily="34" charset="0"/>
                <a:ea typeface="Verdana" pitchFamily="34" charset="0"/>
                <a:cs typeface="Verdana" pitchFamily="34" charset="0"/>
              </a:rPr>
              <a:t>School of Natural Resources         and the Environment</a:t>
            </a:r>
          </a:p>
          <a:p>
            <a:pPr indent="-457200"/>
            <a:endParaRPr lang="en-US" dirty="0" smtClean="0">
              <a:latin typeface="Verdana" pitchFamily="34" charset="0"/>
              <a:ea typeface="Verdana" pitchFamily="34" charset="0"/>
              <a:cs typeface="Verdana" pitchFamily="34" charset="0"/>
            </a:endParaRPr>
          </a:p>
          <a:p>
            <a:pPr indent="-457200"/>
            <a:r>
              <a:rPr lang="en-US" b="1" dirty="0" smtClean="0">
                <a:latin typeface="Verdana" pitchFamily="34" charset="0"/>
                <a:ea typeface="Verdana" pitchFamily="34" charset="0"/>
                <a:cs typeface="Verdana" pitchFamily="34" charset="0"/>
              </a:rPr>
              <a:t>George Kling</a:t>
            </a:r>
          </a:p>
          <a:p>
            <a:pPr indent="-457200"/>
            <a:r>
              <a:rPr lang="en-US" dirty="0" smtClean="0">
                <a:latin typeface="Verdana" pitchFamily="34" charset="0"/>
                <a:ea typeface="Verdana" pitchFamily="34" charset="0"/>
                <a:cs typeface="Verdana" pitchFamily="34" charset="0"/>
              </a:rPr>
              <a:t>Department of Ecology         and Evolutionary Biology</a:t>
            </a:r>
          </a:p>
          <a:p>
            <a:pPr indent="-457200"/>
            <a:endParaRPr lang="en-US" dirty="0" smtClean="0">
              <a:latin typeface="Verdana" pitchFamily="34" charset="0"/>
              <a:ea typeface="Verdana" pitchFamily="34" charset="0"/>
              <a:cs typeface="Verdana" pitchFamily="34" charset="0"/>
            </a:endParaRPr>
          </a:p>
          <a:p>
            <a:pPr indent="-457200"/>
            <a:r>
              <a:rPr lang="en-US" b="1" dirty="0" smtClean="0">
                <a:latin typeface="Verdana" pitchFamily="34" charset="0"/>
                <a:ea typeface="Verdana" pitchFamily="34" charset="0"/>
                <a:cs typeface="Verdana" pitchFamily="34" charset="0"/>
              </a:rPr>
              <a:t>Ben van der Pluijm</a:t>
            </a:r>
          </a:p>
          <a:p>
            <a:pPr indent="-457200"/>
            <a:r>
              <a:rPr lang="en-US" dirty="0" smtClean="0">
                <a:latin typeface="Verdana" pitchFamily="34" charset="0"/>
                <a:ea typeface="Verdana" pitchFamily="34" charset="0"/>
                <a:cs typeface="Verdana" pitchFamily="34" charset="0"/>
              </a:rPr>
              <a:t>Department of Geological Sciences          and Program in the Environment</a:t>
            </a:r>
            <a:endParaRPr lang="en-US" dirty="0">
              <a:latin typeface="Verdana" pitchFamily="34" charset="0"/>
              <a:ea typeface="Verdana" pitchFamily="34" charset="0"/>
              <a:cs typeface="Verdana" pitchFamily="34" charset="0"/>
            </a:endParaRPr>
          </a:p>
        </p:txBody>
      </p:sp>
      <p:pic>
        <p:nvPicPr>
          <p:cNvPr id="18433" name="Picture 1"/>
          <p:cNvPicPr>
            <a:picLocks noChangeAspect="1" noChangeArrowheads="1"/>
          </p:cNvPicPr>
          <p:nvPr/>
        </p:nvPicPr>
        <p:blipFill>
          <a:blip r:embed="rId2"/>
          <a:srcRect/>
          <a:stretch>
            <a:fillRect/>
          </a:stretch>
        </p:blipFill>
        <p:spPr bwMode="auto">
          <a:xfrm>
            <a:off x="4419600" y="3105150"/>
            <a:ext cx="685800" cy="85725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3"/>
          <a:srcRect/>
          <a:stretch>
            <a:fillRect/>
          </a:stretch>
        </p:blipFill>
        <p:spPr bwMode="auto">
          <a:xfrm>
            <a:off x="5181600" y="1524000"/>
            <a:ext cx="685800" cy="9144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6324600" y="4800600"/>
            <a:ext cx="685800" cy="51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Explore the ToL links">
            <a:hlinkClick r:id="rId2"/>
          </p:cNvPr>
          <p:cNvPicPr>
            <a:picLocks noChangeAspect="1" noChangeArrowheads="1"/>
          </p:cNvPicPr>
          <p:nvPr/>
        </p:nvPicPr>
        <p:blipFill>
          <a:blip r:embed="rId3"/>
          <a:srcRect/>
          <a:stretch>
            <a:fillRect/>
          </a:stretch>
        </p:blipFill>
        <p:spPr bwMode="auto">
          <a:xfrm>
            <a:off x="3429000" y="304800"/>
            <a:ext cx="5500688" cy="6192838"/>
          </a:xfrm>
          <a:prstGeom prst="rect">
            <a:avLst/>
          </a:prstGeom>
          <a:noFill/>
          <a:ln w="9525">
            <a:noFill/>
            <a:miter lim="800000"/>
            <a:headEnd/>
            <a:tailEnd/>
          </a:ln>
        </p:spPr>
      </p:pic>
      <p:sp>
        <p:nvSpPr>
          <p:cNvPr id="3" name="TextBox 2"/>
          <p:cNvSpPr txBox="1">
            <a:spLocks noChangeArrowheads="1"/>
          </p:cNvSpPr>
          <p:nvPr/>
        </p:nvSpPr>
        <p:spPr bwMode="auto">
          <a:xfrm>
            <a:off x="381000" y="1905000"/>
            <a:ext cx="2895600" cy="2308225"/>
          </a:xfrm>
          <a:prstGeom prst="rect">
            <a:avLst/>
          </a:prstGeom>
          <a:noFill/>
          <a:ln w="9525">
            <a:noFill/>
            <a:miter lim="800000"/>
            <a:headEnd/>
            <a:tailEnd/>
          </a:ln>
        </p:spPr>
        <p:txBody>
          <a:bodyPr>
            <a:spAutoFit/>
          </a:bodyPr>
          <a:lstStyle/>
          <a:p>
            <a:r>
              <a:rPr lang="en-US">
                <a:latin typeface="Calibri" pitchFamily="34" charset="0"/>
              </a:rPr>
              <a:t>Life’s origins</a:t>
            </a:r>
          </a:p>
          <a:p>
            <a:endParaRPr lang="en-US">
              <a:latin typeface="Calibri" pitchFamily="34" charset="0"/>
            </a:endParaRPr>
          </a:p>
          <a:p>
            <a:r>
              <a:rPr lang="en-US">
                <a:latin typeface="Calibri" pitchFamily="34" charset="0"/>
              </a:rPr>
              <a:t>Life’s interactions</a:t>
            </a:r>
          </a:p>
          <a:p>
            <a:endParaRPr lang="en-US">
              <a:latin typeface="Calibri" pitchFamily="34" charset="0"/>
            </a:endParaRPr>
          </a:p>
          <a:p>
            <a:r>
              <a:rPr lang="en-US">
                <a:latin typeface="Calibri" pitchFamily="34" charset="0"/>
              </a:rPr>
              <a:t>Life under threat of extinction</a:t>
            </a:r>
          </a:p>
        </p:txBody>
      </p:sp>
      <p:pic>
        <p:nvPicPr>
          <p:cNvPr id="4" name="Picture 2"/>
          <p:cNvPicPr>
            <a:picLocks noChangeAspect="1" noChangeArrowheads="1"/>
          </p:cNvPicPr>
          <p:nvPr/>
        </p:nvPicPr>
        <p:blipFill>
          <a:blip r:embed="rId4"/>
          <a:srcRect r="1419"/>
          <a:stretch>
            <a:fillRect/>
          </a:stretch>
        </p:blipFill>
        <p:spPr bwMode="auto">
          <a:xfrm>
            <a:off x="0" y="990600"/>
            <a:ext cx="5486400" cy="3465513"/>
          </a:xfrm>
          <a:prstGeom prst="rect">
            <a:avLst/>
          </a:prstGeom>
          <a:noFill/>
          <a:ln w="9525">
            <a:noFill/>
            <a:miter lim="800000"/>
            <a:headEnd/>
            <a:tailEnd/>
          </a:ln>
        </p:spPr>
      </p:pic>
      <p:pic>
        <p:nvPicPr>
          <p:cNvPr id="5" name="Picture 5" descr="http://www.bio.miami.edu/dana/160/160S04_2.html">
            <a:hlinkClick r:id="rId5"/>
          </p:cNvPr>
          <p:cNvPicPr>
            <a:picLocks noChangeAspect="1" noChangeArrowheads="1"/>
          </p:cNvPicPr>
          <p:nvPr/>
        </p:nvPicPr>
        <p:blipFill>
          <a:blip r:embed="rId6"/>
          <a:srcRect/>
          <a:stretch>
            <a:fillRect/>
          </a:stretch>
        </p:blipFill>
        <p:spPr bwMode="auto">
          <a:xfrm>
            <a:off x="6477000" y="3352800"/>
            <a:ext cx="2328863" cy="3200400"/>
          </a:xfrm>
          <a:prstGeom prst="rect">
            <a:avLst/>
          </a:prstGeom>
          <a:noFill/>
          <a:ln w="9525">
            <a:noFill/>
            <a:miter lim="800000"/>
            <a:headEnd/>
            <a:tailEnd/>
          </a:ln>
        </p:spPr>
      </p:pic>
      <p:pic>
        <p:nvPicPr>
          <p:cNvPr id="8" name="Picture 5"/>
          <p:cNvPicPr>
            <a:picLocks noChangeAspect="1" noChangeArrowheads="1"/>
          </p:cNvPicPr>
          <p:nvPr/>
        </p:nvPicPr>
        <p:blipFill>
          <a:blip r:embed="rId7"/>
          <a:srcRect l="1775" t="1901" b="17113"/>
          <a:stretch>
            <a:fillRect/>
          </a:stretch>
        </p:blipFill>
        <p:spPr bwMode="auto">
          <a:xfrm>
            <a:off x="68283" y="990600"/>
            <a:ext cx="5418117" cy="4171950"/>
          </a:xfrm>
          <a:prstGeom prst="rect">
            <a:avLst/>
          </a:prstGeom>
          <a:noFill/>
          <a:ln w="12700">
            <a:noFill/>
            <a:miter lim="800000"/>
            <a:headEnd type="none" w="sm" len="sm"/>
            <a:tailEnd type="none" w="sm" len="sm"/>
          </a:ln>
        </p:spPr>
      </p:pic>
      <p:sp>
        <p:nvSpPr>
          <p:cNvPr id="7" name="TextBox 6"/>
          <p:cNvSpPr txBox="1"/>
          <p:nvPr/>
        </p:nvSpPr>
        <p:spPr>
          <a:xfrm>
            <a:off x="304800" y="228600"/>
            <a:ext cx="3003515" cy="461665"/>
          </a:xfrm>
          <a:prstGeom prst="rect">
            <a:avLst/>
          </a:prstGeom>
          <a:noFill/>
        </p:spPr>
        <p:txBody>
          <a:bodyPr wrap="none" rtlCol="0">
            <a:spAutoFit/>
          </a:bodyPr>
          <a:lstStyle/>
          <a:p>
            <a:r>
              <a:rPr lang="en-US" dirty="0" smtClean="0">
                <a:solidFill>
                  <a:srgbClr val="FF0000"/>
                </a:solidFill>
                <a:latin typeface="Verdana" pitchFamily="34" charset="0"/>
                <a:ea typeface="Verdana" pitchFamily="34" charset="0"/>
                <a:cs typeface="Verdana" pitchFamily="34" charset="0"/>
              </a:rPr>
              <a:t>David Allan, SNRE</a:t>
            </a:r>
            <a:endParaRPr lang="en-US"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9745" name="Picture 17"/>
          <p:cNvPicPr>
            <a:picLocks noChangeAspect="1" noChangeArrowheads="1"/>
          </p:cNvPicPr>
          <p:nvPr/>
        </p:nvPicPr>
        <p:blipFill>
          <a:blip r:embed="rId2" cstate="print"/>
          <a:srcRect/>
          <a:stretch>
            <a:fillRect/>
          </a:stretch>
        </p:blipFill>
        <p:spPr bwMode="auto">
          <a:xfrm>
            <a:off x="8001000" y="4495800"/>
            <a:ext cx="1143000" cy="1227138"/>
          </a:xfrm>
          <a:prstGeom prst="rect">
            <a:avLst/>
          </a:prstGeom>
          <a:noFill/>
          <a:ln w="12700">
            <a:noFill/>
            <a:miter lim="800000"/>
            <a:headEnd type="none" w="sm" len="sm"/>
            <a:tailEnd type="none" w="sm" len="sm"/>
          </a:ln>
          <a:effectLst/>
        </p:spPr>
      </p:pic>
      <p:pic>
        <p:nvPicPr>
          <p:cNvPr id="329731" name="Picture 3"/>
          <p:cNvPicPr>
            <a:picLocks noChangeAspect="1" noChangeArrowheads="1"/>
          </p:cNvPicPr>
          <p:nvPr/>
        </p:nvPicPr>
        <p:blipFill>
          <a:blip r:embed="rId3" cstate="print"/>
          <a:srcRect/>
          <a:stretch>
            <a:fillRect/>
          </a:stretch>
        </p:blipFill>
        <p:spPr bwMode="auto">
          <a:xfrm>
            <a:off x="3124200" y="4541838"/>
            <a:ext cx="1676400" cy="1169987"/>
          </a:xfrm>
          <a:prstGeom prst="rect">
            <a:avLst/>
          </a:prstGeom>
          <a:noFill/>
          <a:ln w="12700">
            <a:noFill/>
            <a:miter lim="800000"/>
            <a:headEnd type="none" w="sm" len="sm"/>
            <a:tailEnd type="none" w="sm" len="sm"/>
          </a:ln>
          <a:effectLst/>
        </p:spPr>
      </p:pic>
      <p:pic>
        <p:nvPicPr>
          <p:cNvPr id="329741" name="Picture 13"/>
          <p:cNvPicPr>
            <a:picLocks noChangeAspect="1" noChangeArrowheads="1"/>
          </p:cNvPicPr>
          <p:nvPr/>
        </p:nvPicPr>
        <p:blipFill>
          <a:blip r:embed="rId4" cstate="print"/>
          <a:srcRect/>
          <a:stretch>
            <a:fillRect/>
          </a:stretch>
        </p:blipFill>
        <p:spPr bwMode="auto">
          <a:xfrm>
            <a:off x="1114425" y="3275013"/>
            <a:ext cx="1609725" cy="1268412"/>
          </a:xfrm>
          <a:prstGeom prst="rect">
            <a:avLst/>
          </a:prstGeom>
          <a:noFill/>
          <a:ln w="12700">
            <a:noFill/>
            <a:miter lim="800000"/>
            <a:headEnd type="none" w="sm" len="sm"/>
            <a:tailEnd type="none" w="sm" len="sm"/>
          </a:ln>
          <a:effectLst/>
        </p:spPr>
      </p:pic>
      <p:pic>
        <p:nvPicPr>
          <p:cNvPr id="329747" name="Picture 19"/>
          <p:cNvPicPr>
            <a:picLocks noChangeAspect="1" noChangeArrowheads="1"/>
          </p:cNvPicPr>
          <p:nvPr/>
        </p:nvPicPr>
        <p:blipFill>
          <a:blip r:embed="rId5" cstate="print"/>
          <a:srcRect/>
          <a:stretch>
            <a:fillRect/>
          </a:stretch>
        </p:blipFill>
        <p:spPr bwMode="auto">
          <a:xfrm>
            <a:off x="1516063" y="4543425"/>
            <a:ext cx="1608137" cy="1200150"/>
          </a:xfrm>
          <a:prstGeom prst="rect">
            <a:avLst/>
          </a:prstGeom>
          <a:noFill/>
          <a:ln w="12700">
            <a:noFill/>
            <a:miter lim="800000"/>
            <a:headEnd type="none" w="sm" len="sm"/>
            <a:tailEnd type="none" w="sm" len="sm"/>
          </a:ln>
          <a:effectLst/>
        </p:spPr>
      </p:pic>
      <p:pic>
        <p:nvPicPr>
          <p:cNvPr id="329736" name="Picture 8"/>
          <p:cNvPicPr>
            <a:picLocks noChangeAspect="1" noChangeArrowheads="1"/>
          </p:cNvPicPr>
          <p:nvPr/>
        </p:nvPicPr>
        <p:blipFill>
          <a:blip r:embed="rId6" cstate="print"/>
          <a:srcRect/>
          <a:stretch>
            <a:fillRect/>
          </a:stretch>
        </p:blipFill>
        <p:spPr bwMode="auto">
          <a:xfrm>
            <a:off x="0" y="4533900"/>
            <a:ext cx="1524000" cy="1181100"/>
          </a:xfrm>
          <a:prstGeom prst="rect">
            <a:avLst/>
          </a:prstGeom>
          <a:noFill/>
          <a:ln w="12700">
            <a:noFill/>
            <a:miter lim="800000"/>
            <a:headEnd type="none" w="sm" len="sm"/>
            <a:tailEnd type="none" w="sm" len="sm"/>
          </a:ln>
          <a:effectLst/>
        </p:spPr>
      </p:pic>
      <p:pic>
        <p:nvPicPr>
          <p:cNvPr id="329737" name="Picture 9"/>
          <p:cNvPicPr>
            <a:picLocks noChangeAspect="1" noChangeArrowheads="1"/>
          </p:cNvPicPr>
          <p:nvPr/>
        </p:nvPicPr>
        <p:blipFill>
          <a:blip r:embed="rId7"/>
          <a:srcRect/>
          <a:stretch>
            <a:fillRect/>
          </a:stretch>
        </p:blipFill>
        <p:spPr bwMode="auto">
          <a:xfrm>
            <a:off x="0" y="3276600"/>
            <a:ext cx="1123950" cy="1257300"/>
          </a:xfrm>
          <a:prstGeom prst="rect">
            <a:avLst/>
          </a:prstGeom>
          <a:noFill/>
          <a:ln w="12700">
            <a:noFill/>
            <a:miter lim="800000"/>
            <a:headEnd type="none" w="sm" len="sm"/>
            <a:tailEnd type="none" w="sm" len="sm"/>
          </a:ln>
          <a:effectLst/>
        </p:spPr>
      </p:pic>
      <p:pic>
        <p:nvPicPr>
          <p:cNvPr id="329742" name="Picture 14"/>
          <p:cNvPicPr>
            <a:picLocks noChangeAspect="1" noChangeArrowheads="1"/>
          </p:cNvPicPr>
          <p:nvPr/>
        </p:nvPicPr>
        <p:blipFill>
          <a:blip r:embed="rId8" cstate="print"/>
          <a:srcRect/>
          <a:stretch>
            <a:fillRect/>
          </a:stretch>
        </p:blipFill>
        <p:spPr bwMode="auto">
          <a:xfrm>
            <a:off x="6477000" y="4495800"/>
            <a:ext cx="1600200" cy="1225550"/>
          </a:xfrm>
          <a:prstGeom prst="rect">
            <a:avLst/>
          </a:prstGeom>
          <a:noFill/>
          <a:ln w="12700">
            <a:noFill/>
            <a:miter lim="800000"/>
            <a:headEnd type="none" w="sm" len="sm"/>
            <a:tailEnd type="none" w="sm" len="sm"/>
          </a:ln>
          <a:effectLst/>
        </p:spPr>
      </p:pic>
      <p:pic>
        <p:nvPicPr>
          <p:cNvPr id="329743" name="Picture 15"/>
          <p:cNvPicPr>
            <a:picLocks noChangeAspect="1" noChangeArrowheads="1"/>
          </p:cNvPicPr>
          <p:nvPr/>
        </p:nvPicPr>
        <p:blipFill>
          <a:blip r:embed="rId9"/>
          <a:srcRect/>
          <a:stretch>
            <a:fillRect/>
          </a:stretch>
        </p:blipFill>
        <p:spPr bwMode="auto">
          <a:xfrm>
            <a:off x="0" y="5715000"/>
            <a:ext cx="1676400" cy="1152525"/>
          </a:xfrm>
          <a:prstGeom prst="rect">
            <a:avLst/>
          </a:prstGeom>
          <a:noFill/>
          <a:ln w="12700">
            <a:noFill/>
            <a:miter lim="800000"/>
            <a:headEnd type="none" w="sm" len="sm"/>
            <a:tailEnd type="none" w="sm" len="sm"/>
          </a:ln>
          <a:effectLst/>
        </p:spPr>
      </p:pic>
      <p:pic>
        <p:nvPicPr>
          <p:cNvPr id="329744" name="Picture 16"/>
          <p:cNvPicPr>
            <a:picLocks noChangeAspect="1" noChangeArrowheads="1"/>
          </p:cNvPicPr>
          <p:nvPr/>
        </p:nvPicPr>
        <p:blipFill>
          <a:blip r:embed="rId10"/>
          <a:srcRect/>
          <a:stretch>
            <a:fillRect/>
          </a:stretch>
        </p:blipFill>
        <p:spPr bwMode="auto">
          <a:xfrm>
            <a:off x="4800600" y="4495800"/>
            <a:ext cx="1676400" cy="1217613"/>
          </a:xfrm>
          <a:prstGeom prst="rect">
            <a:avLst/>
          </a:prstGeom>
          <a:noFill/>
          <a:ln w="12700">
            <a:noFill/>
            <a:miter lim="800000"/>
            <a:headEnd type="none" w="sm" len="sm"/>
            <a:tailEnd type="none" w="sm" len="sm"/>
          </a:ln>
          <a:effectLst/>
        </p:spPr>
      </p:pic>
      <p:pic>
        <p:nvPicPr>
          <p:cNvPr id="329746" name="Picture 18"/>
          <p:cNvPicPr>
            <a:picLocks noChangeAspect="1" noChangeArrowheads="1"/>
          </p:cNvPicPr>
          <p:nvPr/>
        </p:nvPicPr>
        <p:blipFill>
          <a:blip r:embed="rId11" cstate="print"/>
          <a:srcRect/>
          <a:stretch>
            <a:fillRect/>
          </a:stretch>
        </p:blipFill>
        <p:spPr bwMode="auto">
          <a:xfrm>
            <a:off x="7924800" y="5715000"/>
            <a:ext cx="1219200" cy="1143000"/>
          </a:xfrm>
          <a:prstGeom prst="rect">
            <a:avLst/>
          </a:prstGeom>
          <a:noFill/>
          <a:ln w="12700">
            <a:noFill/>
            <a:miter lim="800000"/>
            <a:headEnd type="none" w="sm" len="sm"/>
            <a:tailEnd type="none" w="sm" len="sm"/>
          </a:ln>
          <a:effectLst/>
        </p:spPr>
      </p:pic>
      <p:pic>
        <p:nvPicPr>
          <p:cNvPr id="329748" name="Picture 20"/>
          <p:cNvPicPr>
            <a:picLocks noChangeAspect="1" noChangeArrowheads="1"/>
          </p:cNvPicPr>
          <p:nvPr/>
        </p:nvPicPr>
        <p:blipFill>
          <a:blip r:embed="rId12" cstate="print"/>
          <a:srcRect/>
          <a:stretch>
            <a:fillRect/>
          </a:stretch>
        </p:blipFill>
        <p:spPr bwMode="auto">
          <a:xfrm>
            <a:off x="2590800" y="3308350"/>
            <a:ext cx="1733550" cy="1239838"/>
          </a:xfrm>
          <a:prstGeom prst="rect">
            <a:avLst/>
          </a:prstGeom>
          <a:noFill/>
          <a:ln w="12700">
            <a:noFill/>
            <a:miter lim="800000"/>
            <a:headEnd type="none" w="sm" len="sm"/>
            <a:tailEnd type="none" w="sm" len="sm"/>
          </a:ln>
          <a:effectLst/>
        </p:spPr>
      </p:pic>
      <p:pic>
        <p:nvPicPr>
          <p:cNvPr id="329752" name="Picture 24"/>
          <p:cNvPicPr>
            <a:picLocks noChangeAspect="1" noChangeArrowheads="1"/>
          </p:cNvPicPr>
          <p:nvPr/>
        </p:nvPicPr>
        <p:blipFill>
          <a:blip r:embed="rId13" cstate="print"/>
          <a:srcRect/>
          <a:stretch>
            <a:fillRect/>
          </a:stretch>
        </p:blipFill>
        <p:spPr bwMode="auto">
          <a:xfrm>
            <a:off x="1676400" y="5715000"/>
            <a:ext cx="1600200" cy="1152525"/>
          </a:xfrm>
          <a:prstGeom prst="rect">
            <a:avLst/>
          </a:prstGeom>
          <a:noFill/>
          <a:ln w="12700">
            <a:noFill/>
            <a:miter lim="800000"/>
            <a:headEnd type="none" w="sm" len="sm"/>
            <a:tailEnd type="none" w="sm" len="sm"/>
          </a:ln>
          <a:effectLst/>
        </p:spPr>
      </p:pic>
      <p:pic>
        <p:nvPicPr>
          <p:cNvPr id="329753" name="Picture 25"/>
          <p:cNvPicPr>
            <a:picLocks noChangeAspect="1" noChangeArrowheads="1"/>
          </p:cNvPicPr>
          <p:nvPr/>
        </p:nvPicPr>
        <p:blipFill>
          <a:blip r:embed="rId14" cstate="print"/>
          <a:srcRect/>
          <a:stretch>
            <a:fillRect/>
          </a:stretch>
        </p:blipFill>
        <p:spPr bwMode="auto">
          <a:xfrm>
            <a:off x="3267075" y="5715000"/>
            <a:ext cx="1609725" cy="1144588"/>
          </a:xfrm>
          <a:prstGeom prst="rect">
            <a:avLst/>
          </a:prstGeom>
          <a:noFill/>
          <a:ln w="12700">
            <a:noFill/>
            <a:miter lim="800000"/>
            <a:headEnd type="none" w="sm" len="sm"/>
            <a:tailEnd type="none" w="sm" len="sm"/>
          </a:ln>
          <a:effectLst/>
        </p:spPr>
      </p:pic>
      <p:pic>
        <p:nvPicPr>
          <p:cNvPr id="329755" name="Picture 27"/>
          <p:cNvPicPr>
            <a:picLocks noChangeAspect="1" noChangeArrowheads="1"/>
          </p:cNvPicPr>
          <p:nvPr/>
        </p:nvPicPr>
        <p:blipFill>
          <a:blip r:embed="rId15" cstate="print"/>
          <a:srcRect/>
          <a:stretch>
            <a:fillRect/>
          </a:stretch>
        </p:blipFill>
        <p:spPr bwMode="auto">
          <a:xfrm>
            <a:off x="4800600" y="5715000"/>
            <a:ext cx="1447800" cy="1154113"/>
          </a:xfrm>
          <a:prstGeom prst="rect">
            <a:avLst/>
          </a:prstGeom>
          <a:noFill/>
          <a:ln w="12700">
            <a:noFill/>
            <a:miter lim="800000"/>
            <a:headEnd type="none" w="sm" len="sm"/>
            <a:tailEnd type="none" w="sm" len="sm"/>
          </a:ln>
          <a:effectLst/>
        </p:spPr>
      </p:pic>
      <p:sp>
        <p:nvSpPr>
          <p:cNvPr id="329756" name="Text Box 28"/>
          <p:cNvSpPr txBox="1">
            <a:spLocks noChangeArrowheads="1"/>
          </p:cNvSpPr>
          <p:nvPr/>
        </p:nvSpPr>
        <p:spPr bwMode="auto">
          <a:xfrm>
            <a:off x="304800" y="228600"/>
            <a:ext cx="3429000" cy="1569660"/>
          </a:xfrm>
          <a:prstGeom prst="rect">
            <a:avLst/>
          </a:prstGeom>
          <a:noFill/>
          <a:ln w="9525">
            <a:noFill/>
            <a:miter lim="800000"/>
            <a:headEnd/>
            <a:tailEnd/>
          </a:ln>
          <a:effectLst/>
        </p:spPr>
        <p:txBody>
          <a:bodyPr wrap="square">
            <a:spAutoFit/>
          </a:bodyPr>
          <a:lstStyle/>
          <a:p>
            <a:r>
              <a:rPr lang="en-US" sz="2400" dirty="0">
                <a:solidFill>
                  <a:srgbClr val="FF0000"/>
                </a:solidFill>
                <a:latin typeface="Verdana" pitchFamily="34" charset="0"/>
                <a:ea typeface="Verdana" pitchFamily="34" charset="0"/>
                <a:cs typeface="Verdana" pitchFamily="34" charset="0"/>
              </a:rPr>
              <a:t>George Kling</a:t>
            </a:r>
          </a:p>
          <a:p>
            <a:r>
              <a:rPr lang="en-US" sz="1800" dirty="0">
                <a:solidFill>
                  <a:schemeClr val="bg1"/>
                </a:solidFill>
                <a:latin typeface="Verdana" pitchFamily="34" charset="0"/>
                <a:ea typeface="Verdana" pitchFamily="34" charset="0"/>
                <a:cs typeface="Verdana" pitchFamily="34" charset="0"/>
              </a:rPr>
              <a:t>Dept. of Ecology &amp;</a:t>
            </a:r>
          </a:p>
          <a:p>
            <a:r>
              <a:rPr lang="en-US" sz="1800" dirty="0">
                <a:solidFill>
                  <a:schemeClr val="bg1"/>
                </a:solidFill>
                <a:latin typeface="Verdana" pitchFamily="34" charset="0"/>
                <a:ea typeface="Verdana" pitchFamily="34" charset="0"/>
                <a:cs typeface="Verdana" pitchFamily="34" charset="0"/>
              </a:rPr>
              <a:t>     Evolutionary Biology</a:t>
            </a:r>
          </a:p>
          <a:p>
            <a:r>
              <a:rPr lang="en-US" sz="1800" dirty="0">
                <a:solidFill>
                  <a:schemeClr val="bg1"/>
                </a:solidFill>
                <a:latin typeface="Verdana" pitchFamily="34" charset="0"/>
                <a:ea typeface="Verdana" pitchFamily="34" charset="0"/>
                <a:cs typeface="Verdana" pitchFamily="34" charset="0"/>
              </a:rPr>
              <a:t>1041 Natural Sciences Bldg</a:t>
            </a:r>
          </a:p>
          <a:p>
            <a:r>
              <a:rPr lang="en-US" sz="1800" dirty="0">
                <a:solidFill>
                  <a:schemeClr val="bg1"/>
                </a:solidFill>
                <a:latin typeface="Verdana" pitchFamily="34" charset="0"/>
                <a:ea typeface="Verdana" pitchFamily="34" charset="0"/>
                <a:cs typeface="Verdana" pitchFamily="34" charset="0"/>
              </a:rPr>
              <a:t>Office hours, F 3-4</a:t>
            </a:r>
          </a:p>
        </p:txBody>
      </p:sp>
      <p:pic>
        <p:nvPicPr>
          <p:cNvPr id="329754" name="Picture 26"/>
          <p:cNvPicPr>
            <a:picLocks noChangeAspect="1" noChangeArrowheads="1"/>
          </p:cNvPicPr>
          <p:nvPr/>
        </p:nvPicPr>
        <p:blipFill>
          <a:blip r:embed="rId16" cstate="print"/>
          <a:srcRect/>
          <a:stretch>
            <a:fillRect/>
          </a:stretch>
        </p:blipFill>
        <p:spPr bwMode="auto">
          <a:xfrm>
            <a:off x="6238875" y="5715000"/>
            <a:ext cx="1714500" cy="1162050"/>
          </a:xfrm>
          <a:prstGeom prst="rect">
            <a:avLst/>
          </a:prstGeom>
          <a:noFill/>
          <a:ln w="12700">
            <a:noFill/>
            <a:miter lim="800000"/>
            <a:headEnd type="none" w="sm" len="sm"/>
            <a:tailEnd type="none" w="sm" len="sm"/>
          </a:ln>
          <a:effectLst/>
        </p:spPr>
      </p:pic>
      <p:pic>
        <p:nvPicPr>
          <p:cNvPr id="329739" name="Picture 11"/>
          <p:cNvPicPr>
            <a:picLocks noChangeAspect="1" noChangeArrowheads="1"/>
          </p:cNvPicPr>
          <p:nvPr/>
        </p:nvPicPr>
        <p:blipFill>
          <a:blip r:embed="rId17" cstate="print"/>
          <a:srcRect/>
          <a:stretch>
            <a:fillRect/>
          </a:stretch>
        </p:blipFill>
        <p:spPr bwMode="auto">
          <a:xfrm>
            <a:off x="7543800" y="3286125"/>
            <a:ext cx="1600200" cy="1238250"/>
          </a:xfrm>
          <a:prstGeom prst="rect">
            <a:avLst/>
          </a:prstGeom>
          <a:noFill/>
          <a:ln w="12700">
            <a:noFill/>
            <a:miter lim="800000"/>
            <a:headEnd type="none" w="sm" len="sm"/>
            <a:tailEnd type="none" w="sm" len="sm"/>
          </a:ln>
          <a:effectLst/>
        </p:spPr>
      </p:pic>
      <p:pic>
        <p:nvPicPr>
          <p:cNvPr id="329740" name="Picture 12"/>
          <p:cNvPicPr>
            <a:picLocks noChangeAspect="1" noChangeArrowheads="1"/>
          </p:cNvPicPr>
          <p:nvPr/>
        </p:nvPicPr>
        <p:blipFill>
          <a:blip r:embed="rId18" cstate="print"/>
          <a:srcRect/>
          <a:stretch>
            <a:fillRect/>
          </a:stretch>
        </p:blipFill>
        <p:spPr bwMode="auto">
          <a:xfrm>
            <a:off x="6000750" y="3286125"/>
            <a:ext cx="1543050" cy="1244600"/>
          </a:xfrm>
          <a:prstGeom prst="rect">
            <a:avLst/>
          </a:prstGeom>
          <a:noFill/>
          <a:ln w="12700">
            <a:noFill/>
            <a:miter lim="800000"/>
            <a:headEnd type="none" w="sm" len="sm"/>
            <a:tailEnd type="none" w="sm" len="sm"/>
          </a:ln>
          <a:effectLst/>
        </p:spPr>
      </p:pic>
      <p:pic>
        <p:nvPicPr>
          <p:cNvPr id="329733" name="Picture 5" descr="kup_aufeis"/>
          <p:cNvPicPr>
            <a:picLocks noChangeAspect="1" noChangeArrowheads="1"/>
          </p:cNvPicPr>
          <p:nvPr/>
        </p:nvPicPr>
        <p:blipFill>
          <a:blip r:embed="rId19" cstate="print"/>
          <a:srcRect/>
          <a:stretch>
            <a:fillRect/>
          </a:stretch>
        </p:blipFill>
        <p:spPr bwMode="auto">
          <a:xfrm>
            <a:off x="4324350" y="3294063"/>
            <a:ext cx="1676400" cy="1246187"/>
          </a:xfrm>
          <a:prstGeom prst="rect">
            <a:avLst/>
          </a:prstGeom>
          <a:noFill/>
        </p:spPr>
      </p:pic>
      <p:sp>
        <p:nvSpPr>
          <p:cNvPr id="329757" name="Line 29"/>
          <p:cNvSpPr>
            <a:spLocks noChangeShapeType="1"/>
          </p:cNvSpPr>
          <p:nvPr/>
        </p:nvSpPr>
        <p:spPr bwMode="auto">
          <a:xfrm>
            <a:off x="0" y="3286125"/>
            <a:ext cx="9144000" cy="0"/>
          </a:xfrm>
          <a:prstGeom prst="line">
            <a:avLst/>
          </a:prstGeom>
          <a:noFill/>
          <a:ln w="44450">
            <a:solidFill>
              <a:srgbClr val="0000FF"/>
            </a:solidFill>
            <a:round/>
            <a:headEnd/>
            <a:tailEnd/>
          </a:ln>
          <a:effectLst/>
        </p:spPr>
        <p:txBody>
          <a:bodyPr/>
          <a:lstStyle/>
          <a:p>
            <a:endParaRPr lang="en-US"/>
          </a:p>
        </p:txBody>
      </p:sp>
      <p:sp>
        <p:nvSpPr>
          <p:cNvPr id="329758" name="Text Box 30"/>
          <p:cNvSpPr txBox="1">
            <a:spLocks noChangeArrowheads="1"/>
          </p:cNvSpPr>
          <p:nvPr/>
        </p:nvSpPr>
        <p:spPr bwMode="auto">
          <a:xfrm>
            <a:off x="4383088" y="231338"/>
            <a:ext cx="4532312" cy="1292662"/>
          </a:xfrm>
          <a:prstGeom prst="rect">
            <a:avLst/>
          </a:prstGeom>
          <a:noFill/>
          <a:ln w="9525">
            <a:noFill/>
            <a:miter lim="800000"/>
            <a:headEnd/>
            <a:tailEnd/>
          </a:ln>
          <a:effectLst/>
        </p:spPr>
        <p:txBody>
          <a:bodyPr wrap="square">
            <a:spAutoFit/>
          </a:bodyPr>
          <a:lstStyle/>
          <a:p>
            <a:pPr>
              <a:spcAft>
                <a:spcPct val="20000"/>
              </a:spcAft>
            </a:pPr>
            <a:r>
              <a:rPr lang="en-US" sz="2000" dirty="0">
                <a:solidFill>
                  <a:srgbClr val="333333"/>
                </a:solidFill>
                <a:latin typeface="Verdana" pitchFamily="34" charset="0"/>
                <a:ea typeface="Verdana" pitchFamily="34" charset="0"/>
                <a:cs typeface="Verdana" pitchFamily="34" charset="0"/>
              </a:rPr>
              <a:t>Teaching:</a:t>
            </a:r>
            <a:endParaRPr lang="en-US" sz="900" dirty="0">
              <a:solidFill>
                <a:srgbClr val="333333"/>
              </a:solidFill>
              <a:latin typeface="Verdana" pitchFamily="34" charset="0"/>
              <a:ea typeface="Verdana" pitchFamily="34" charset="0"/>
              <a:cs typeface="Verdana" pitchFamily="34" charset="0"/>
            </a:endParaRPr>
          </a:p>
          <a:p>
            <a:r>
              <a:rPr lang="en-US" sz="1800" i="1" dirty="0">
                <a:latin typeface="Verdana" pitchFamily="34" charset="0"/>
                <a:ea typeface="Verdana" pitchFamily="34" charset="0"/>
                <a:cs typeface="Verdana" pitchFamily="34" charset="0"/>
              </a:rPr>
              <a:t>Global Change  (Bio 110)</a:t>
            </a:r>
          </a:p>
          <a:p>
            <a:r>
              <a:rPr lang="en-US" sz="1800" i="1" dirty="0">
                <a:latin typeface="Verdana" pitchFamily="34" charset="0"/>
                <a:ea typeface="Verdana" pitchFamily="34" charset="0"/>
                <a:cs typeface="Verdana" pitchFamily="34" charset="0"/>
              </a:rPr>
              <a:t>Ecosystem Ecology  (EEB 476)</a:t>
            </a:r>
          </a:p>
          <a:p>
            <a:r>
              <a:rPr lang="en-US" sz="1800" i="1" dirty="0">
                <a:latin typeface="Verdana" pitchFamily="34" charset="0"/>
                <a:ea typeface="Verdana" pitchFamily="34" charset="0"/>
                <a:cs typeface="Verdana" pitchFamily="34" charset="0"/>
              </a:rPr>
              <a:t>Limnology (study of lakes; EEB 483)</a:t>
            </a:r>
          </a:p>
        </p:txBody>
      </p:sp>
      <p:sp>
        <p:nvSpPr>
          <p:cNvPr id="329759" name="Text Box 31"/>
          <p:cNvSpPr txBox="1">
            <a:spLocks noChangeArrowheads="1"/>
          </p:cNvSpPr>
          <p:nvPr/>
        </p:nvSpPr>
        <p:spPr bwMode="auto">
          <a:xfrm>
            <a:off x="4343400" y="1600200"/>
            <a:ext cx="4114800" cy="1555750"/>
          </a:xfrm>
          <a:prstGeom prst="rect">
            <a:avLst/>
          </a:prstGeom>
          <a:noFill/>
          <a:ln w="9525">
            <a:noFill/>
            <a:miter lim="800000"/>
            <a:headEnd/>
            <a:tailEnd/>
          </a:ln>
          <a:effectLst/>
        </p:spPr>
        <p:txBody>
          <a:bodyPr>
            <a:spAutoFit/>
          </a:bodyPr>
          <a:lstStyle/>
          <a:p>
            <a:pPr>
              <a:spcAft>
                <a:spcPct val="20000"/>
              </a:spcAft>
            </a:pPr>
            <a:r>
              <a:rPr lang="en-US" sz="2000" dirty="0">
                <a:solidFill>
                  <a:srgbClr val="333333"/>
                </a:solidFill>
                <a:latin typeface="Verdana" pitchFamily="34" charset="0"/>
                <a:ea typeface="Verdana" pitchFamily="34" charset="0"/>
                <a:cs typeface="Verdana" pitchFamily="34" charset="0"/>
              </a:rPr>
              <a:t>Research:</a:t>
            </a:r>
          </a:p>
          <a:p>
            <a:r>
              <a:rPr lang="en-US" sz="1800" i="1" dirty="0">
                <a:solidFill>
                  <a:srgbClr val="0000FF"/>
                </a:solidFill>
                <a:latin typeface="Verdana" pitchFamily="34" charset="0"/>
                <a:ea typeface="Verdana" pitchFamily="34" charset="0"/>
                <a:cs typeface="Verdana" pitchFamily="34" charset="0"/>
              </a:rPr>
              <a:t>Aquatic Ecosystems</a:t>
            </a:r>
          </a:p>
          <a:p>
            <a:r>
              <a:rPr lang="en-US" sz="1800" i="1" dirty="0">
                <a:solidFill>
                  <a:srgbClr val="0000FF"/>
                </a:solidFill>
                <a:latin typeface="Verdana" pitchFamily="34" charset="0"/>
                <a:ea typeface="Verdana" pitchFamily="34" charset="0"/>
                <a:cs typeface="Verdana" pitchFamily="34" charset="0"/>
              </a:rPr>
              <a:t>Impacts of Climate Change</a:t>
            </a:r>
          </a:p>
          <a:p>
            <a:r>
              <a:rPr lang="en-US" sz="1800" i="1" dirty="0">
                <a:solidFill>
                  <a:srgbClr val="0000FF"/>
                </a:solidFill>
                <a:latin typeface="Verdana" pitchFamily="34" charset="0"/>
                <a:ea typeface="Verdana" pitchFamily="34" charset="0"/>
                <a:cs typeface="Verdana" pitchFamily="34" charset="0"/>
              </a:rPr>
              <a:t>Biogeochemistry</a:t>
            </a:r>
          </a:p>
          <a:p>
            <a:r>
              <a:rPr lang="en-US" sz="1800" i="1" dirty="0">
                <a:solidFill>
                  <a:srgbClr val="0000FF"/>
                </a:solidFill>
                <a:latin typeface="Verdana" pitchFamily="34" charset="0"/>
                <a:ea typeface="Verdana" pitchFamily="34" charset="0"/>
                <a:cs typeface="Verdana" pitchFamily="34" charset="0"/>
              </a:rPr>
              <a:t> </a:t>
            </a:r>
            <a:r>
              <a:rPr lang="en-US" sz="1800" dirty="0">
                <a:solidFill>
                  <a:srgbClr val="0000FF"/>
                </a:solidFill>
                <a:latin typeface="Verdana" pitchFamily="34" charset="0"/>
                <a:ea typeface="Verdana" pitchFamily="34" charset="0"/>
                <a:cs typeface="Verdana" pitchFamily="34" charset="0"/>
              </a:rPr>
              <a:t>- Arctic, Africa, Michigan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E116CD-B4A1-4136-9F99-896F2D254651}" type="slidenum">
              <a:rPr lang="en-US"/>
              <a:pPr/>
              <a:t>2</a:t>
            </a:fld>
            <a:endParaRPr lang="en-US"/>
          </a:p>
        </p:txBody>
      </p:sp>
      <p:sp>
        <p:nvSpPr>
          <p:cNvPr id="81922" name="Title 81921"/>
          <p:cNvSpPr>
            <a:spLocks noGrp="1" noChangeArrowheads="1"/>
          </p:cNvSpPr>
          <p:nvPr>
            <p:ph type="title"/>
          </p:nvPr>
        </p:nvSpPr>
        <p:spPr/>
        <p:txBody>
          <a:bodyPr/>
          <a:lstStyle/>
          <a:p>
            <a:pPr marL="0" indent="0" defTabSz="914400" eaLnBrk="1" hangingPunct="1"/>
            <a:r>
              <a:rPr lang="en-US" smtClean="0"/>
              <a:t>Global Change 1: Introductions</a:t>
            </a:r>
          </a:p>
        </p:txBody>
      </p:sp>
      <p:sp>
        <p:nvSpPr>
          <p:cNvPr id="81923" name="Text Placeholder 81922"/>
          <p:cNvSpPr>
            <a:spLocks noGrp="1" noChangeArrowheads="1"/>
          </p:cNvSpPr>
          <p:nvPr>
            <p:ph type="body" idx="1"/>
          </p:nvPr>
        </p:nvSpPr>
        <p:spPr>
          <a:xfrm>
            <a:off x="609600" y="838200"/>
            <a:ext cx="7848600" cy="5562600"/>
          </a:xfrm>
        </p:spPr>
        <p:txBody>
          <a:bodyPr/>
          <a:lstStyle/>
          <a:p>
            <a:pPr defTabSz="914400" eaLnBrk="1" hangingPunct="1">
              <a:lnSpc>
                <a:spcPct val="80000"/>
              </a:lnSpc>
              <a:buFontTx/>
              <a:buNone/>
            </a:pPr>
            <a:r>
              <a:rPr lang="en-US" sz="1800" b="1" dirty="0" smtClean="0">
                <a:solidFill>
                  <a:schemeClr val="accent2"/>
                </a:solidFill>
              </a:rPr>
              <a:t>Professors</a:t>
            </a:r>
          </a:p>
          <a:p>
            <a:pPr defTabSz="914400" eaLnBrk="1" hangingPunct="1">
              <a:lnSpc>
                <a:spcPct val="80000"/>
              </a:lnSpc>
              <a:buFontTx/>
              <a:buNone/>
            </a:pPr>
            <a:r>
              <a:rPr lang="en-US" sz="1800" b="1" dirty="0" smtClean="0"/>
              <a:t>David Allan</a:t>
            </a:r>
            <a:r>
              <a:rPr lang="en-US" sz="1800" dirty="0" smtClean="0"/>
              <a:t> </a:t>
            </a:r>
            <a:br>
              <a:rPr lang="en-US" sz="1800" dirty="0" smtClean="0"/>
            </a:br>
            <a:r>
              <a:rPr lang="en-US" sz="1800" dirty="0" smtClean="0"/>
              <a:t>School of Natural Resources and Environment; </a:t>
            </a:r>
            <a:r>
              <a:rPr lang="en-US" sz="1800" i="1" dirty="0" smtClean="0"/>
              <a:t>dallan@umich.edu</a:t>
            </a:r>
          </a:p>
          <a:p>
            <a:pPr defTabSz="914400" eaLnBrk="1" hangingPunct="1">
              <a:lnSpc>
                <a:spcPct val="80000"/>
              </a:lnSpc>
              <a:buFontTx/>
              <a:buNone/>
            </a:pPr>
            <a:r>
              <a:rPr lang="en-US" sz="1800" b="1" dirty="0" smtClean="0"/>
              <a:t>George Kling</a:t>
            </a:r>
            <a:r>
              <a:rPr lang="en-US" sz="1800" dirty="0" smtClean="0"/>
              <a:t> </a:t>
            </a:r>
            <a:br>
              <a:rPr lang="en-US" sz="1800" dirty="0" smtClean="0"/>
            </a:br>
            <a:r>
              <a:rPr lang="en-US" sz="1800" dirty="0" smtClean="0"/>
              <a:t>Department of Biology; </a:t>
            </a:r>
            <a:r>
              <a:rPr lang="en-US" sz="1800" i="1" dirty="0" smtClean="0"/>
              <a:t>gwk@umich.edu</a:t>
            </a:r>
          </a:p>
          <a:p>
            <a:pPr defTabSz="914400" eaLnBrk="1" hangingPunct="1">
              <a:lnSpc>
                <a:spcPct val="80000"/>
              </a:lnSpc>
              <a:buFontTx/>
              <a:buNone/>
            </a:pPr>
            <a:r>
              <a:rPr lang="en-US" sz="1800" b="1" dirty="0" smtClean="0"/>
              <a:t>Ben van der Pluijm</a:t>
            </a:r>
            <a:br>
              <a:rPr lang="en-US" sz="1800" b="1" dirty="0" smtClean="0"/>
            </a:br>
            <a:r>
              <a:rPr lang="en-US" sz="1800" dirty="0" smtClean="0"/>
              <a:t>Department of Geological Sciences, Program in the Environment.  </a:t>
            </a:r>
            <a:br>
              <a:rPr lang="en-US" sz="1800" dirty="0" smtClean="0"/>
            </a:br>
            <a:r>
              <a:rPr lang="en-US" sz="1800" dirty="0" smtClean="0"/>
              <a:t>Course Coordinator and Program Director for Academic Minor in Global Change; </a:t>
            </a:r>
            <a:r>
              <a:rPr lang="en-US" sz="1800" i="1" dirty="0" smtClean="0"/>
              <a:t>vdpluijm@umich.edu </a:t>
            </a:r>
          </a:p>
          <a:p>
            <a:pPr defTabSz="914400" eaLnBrk="1" hangingPunct="1">
              <a:lnSpc>
                <a:spcPct val="80000"/>
              </a:lnSpc>
              <a:buFontTx/>
              <a:buNone/>
            </a:pPr>
            <a:endParaRPr lang="en-US" sz="1800" i="1" dirty="0" smtClean="0"/>
          </a:p>
          <a:p>
            <a:pPr defTabSz="914400" eaLnBrk="1" hangingPunct="1">
              <a:lnSpc>
                <a:spcPct val="80000"/>
              </a:lnSpc>
              <a:buFontTx/>
              <a:buNone/>
            </a:pPr>
            <a:r>
              <a:rPr lang="en-US" sz="1800" b="1" dirty="0" smtClean="0">
                <a:solidFill>
                  <a:schemeClr val="accent2"/>
                </a:solidFill>
              </a:rPr>
              <a:t>GSI team</a:t>
            </a:r>
          </a:p>
          <a:p>
            <a:pPr defTabSz="914400" eaLnBrk="1" hangingPunct="1">
              <a:lnSpc>
                <a:spcPct val="80000"/>
              </a:lnSpc>
              <a:buNone/>
            </a:pPr>
            <a:r>
              <a:rPr lang="en-US" sz="1800" b="1" dirty="0" smtClean="0"/>
              <a:t>Sarah </a:t>
            </a:r>
            <a:r>
              <a:rPr lang="en-US" sz="1800" b="1" dirty="0" err="1" smtClean="0"/>
              <a:t>Barbrow</a:t>
            </a:r>
            <a:r>
              <a:rPr lang="en-US" sz="1800" dirty="0" smtClean="0"/>
              <a:t>, Biology</a:t>
            </a:r>
          </a:p>
          <a:p>
            <a:pPr defTabSz="914400" eaLnBrk="1" hangingPunct="1">
              <a:lnSpc>
                <a:spcPct val="80000"/>
              </a:lnSpc>
              <a:buFontTx/>
              <a:buNone/>
            </a:pPr>
            <a:r>
              <a:rPr lang="en-US" sz="1800" b="1" dirty="0" smtClean="0"/>
              <a:t>Mathew Densmore</a:t>
            </a:r>
            <a:r>
              <a:rPr lang="en-US" sz="1800" dirty="0" smtClean="0"/>
              <a:t>, Geology</a:t>
            </a:r>
          </a:p>
          <a:p>
            <a:pPr defTabSz="914400" eaLnBrk="1" hangingPunct="1">
              <a:lnSpc>
                <a:spcPct val="80000"/>
              </a:lnSpc>
              <a:buFontTx/>
              <a:buNone/>
            </a:pPr>
            <a:r>
              <a:rPr lang="en-US" sz="1800" b="1" dirty="0" smtClean="0"/>
              <a:t>Peter Esselman</a:t>
            </a:r>
            <a:r>
              <a:rPr lang="en-US" sz="1800" dirty="0" smtClean="0"/>
              <a:t>, SNRE</a:t>
            </a:r>
          </a:p>
          <a:p>
            <a:pPr defTabSz="914400" eaLnBrk="1" hangingPunct="1">
              <a:lnSpc>
                <a:spcPct val="80000"/>
              </a:lnSpc>
              <a:buFontTx/>
              <a:buNone/>
            </a:pPr>
            <a:r>
              <a:rPr lang="en-US" sz="1800" b="1" dirty="0" smtClean="0"/>
              <a:t>Menan Jangu</a:t>
            </a:r>
            <a:r>
              <a:rPr lang="en-US" sz="1800" dirty="0" smtClean="0"/>
              <a:t>, Anthropology/SNRE</a:t>
            </a:r>
          </a:p>
          <a:p>
            <a:pPr defTabSz="914400" eaLnBrk="1" hangingPunct="1">
              <a:lnSpc>
                <a:spcPct val="80000"/>
              </a:lnSpc>
              <a:buFontTx/>
              <a:buNone/>
            </a:pPr>
            <a:endParaRPr lang="en-US" sz="1800" dirty="0" smtClean="0"/>
          </a:p>
          <a:p>
            <a:pPr defTabSz="914400" eaLnBrk="1" hangingPunct="1">
              <a:lnSpc>
                <a:spcPct val="80000"/>
              </a:lnSpc>
              <a:buFontTx/>
              <a:buNone/>
            </a:pPr>
            <a:r>
              <a:rPr lang="en-US" sz="1800" b="1" dirty="0" smtClean="0">
                <a:solidFill>
                  <a:schemeClr val="accent2"/>
                </a:solidFill>
              </a:rPr>
              <a:t>Support</a:t>
            </a:r>
          </a:p>
          <a:p>
            <a:pPr defTabSz="914400" eaLnBrk="1" hangingPunct="1">
              <a:lnSpc>
                <a:spcPct val="80000"/>
              </a:lnSpc>
              <a:buFontTx/>
              <a:buNone/>
            </a:pPr>
            <a:r>
              <a:rPr lang="en-US" sz="1800" b="1" dirty="0" smtClean="0"/>
              <a:t>Haley Cureton</a:t>
            </a:r>
            <a:r>
              <a:rPr lang="en-US" sz="1800" dirty="0" smtClean="0"/>
              <a:t>; globalchange@umich.edu</a:t>
            </a:r>
          </a:p>
          <a:p>
            <a:pPr defTabSz="914400" eaLnBrk="1" hangingPunct="1">
              <a:lnSpc>
                <a:spcPct val="80000"/>
              </a:lnSpc>
              <a:buFontTx/>
              <a:buNone/>
            </a:pPr>
            <a:endParaRPr lang="en-US" sz="1800" b="1" dirty="0" smtClean="0"/>
          </a:p>
          <a:p>
            <a:pPr algn="ctr" defTabSz="914400" eaLnBrk="1" hangingPunct="1">
              <a:lnSpc>
                <a:spcPct val="80000"/>
              </a:lnSpc>
              <a:buFontTx/>
              <a:buNone/>
            </a:pPr>
            <a:r>
              <a:rPr lang="en-US" sz="2000" i="1" dirty="0" smtClean="0">
                <a:solidFill>
                  <a:srgbClr val="CC3300"/>
                </a:solidFill>
              </a:rPr>
              <a:t>Email: globalchange@umich.edu</a:t>
            </a:r>
          </a:p>
        </p:txBody>
      </p:sp>
      <p:pic>
        <p:nvPicPr>
          <p:cNvPr id="5124" name="Rectangle 81923"/>
          <p:cNvPicPr>
            <a:picLocks noChangeAspect="1" noChangeArrowheads="1" noCrop="1"/>
          </p:cNvPicPr>
          <p:nvPr/>
        </p:nvPicPr>
        <p:blipFill>
          <a:blip r:embed="rId2"/>
          <a:srcRect/>
          <a:stretch>
            <a:fillRect/>
          </a:stretch>
        </p:blipFill>
        <p:spPr bwMode="auto">
          <a:xfrm>
            <a:off x="6477000" y="4114800"/>
            <a:ext cx="137160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t="13867"/>
          <a:stretch>
            <a:fillRect/>
          </a:stretch>
        </p:blipFill>
        <p:spPr bwMode="auto">
          <a:xfrm>
            <a:off x="1093506" y="838200"/>
            <a:ext cx="7059894" cy="5410200"/>
          </a:xfrm>
          <a:prstGeom prst="rect">
            <a:avLst/>
          </a:prstGeom>
          <a:noFill/>
        </p:spPr>
      </p:pic>
      <p:sp>
        <p:nvSpPr>
          <p:cNvPr id="294916" name="Rectangle 4"/>
          <p:cNvSpPr>
            <a:spLocks noChangeArrowheads="1"/>
          </p:cNvSpPr>
          <p:nvPr/>
        </p:nvSpPr>
        <p:spPr bwMode="auto">
          <a:xfrm>
            <a:off x="166688" y="6477000"/>
            <a:ext cx="1966912" cy="304800"/>
          </a:xfrm>
          <a:prstGeom prst="rect">
            <a:avLst/>
          </a:prstGeom>
          <a:noFill/>
          <a:ln w="9525">
            <a:noFill/>
            <a:miter lim="800000"/>
            <a:headEnd/>
            <a:tailEnd/>
          </a:ln>
          <a:effectLst/>
        </p:spPr>
        <p:txBody>
          <a:bodyPr wrap="none" anchor="ctr">
            <a:spAutoFit/>
          </a:bodyPr>
          <a:lstStyle/>
          <a:p>
            <a:pPr algn="ctr" eaLnBrk="0" hangingPunct="0"/>
            <a:r>
              <a:rPr lang="en-US" sz="1400">
                <a:solidFill>
                  <a:schemeClr val="bg1"/>
                </a:solidFill>
                <a:latin typeface="Times" pitchFamily="18" charset="0"/>
              </a:rPr>
              <a:t>Source: IPCC TAR 2001</a:t>
            </a:r>
          </a:p>
        </p:txBody>
      </p:sp>
      <p:sp>
        <p:nvSpPr>
          <p:cNvPr id="294917" name="Text Box 5"/>
          <p:cNvSpPr txBox="1">
            <a:spLocks noChangeArrowheads="1"/>
          </p:cNvSpPr>
          <p:nvPr/>
        </p:nvSpPr>
        <p:spPr bwMode="auto">
          <a:xfrm>
            <a:off x="228600" y="36513"/>
            <a:ext cx="8763000" cy="461665"/>
          </a:xfrm>
          <a:prstGeom prst="rect">
            <a:avLst/>
          </a:prstGeom>
          <a:noFill/>
          <a:ln w="9525">
            <a:noFill/>
            <a:miter lim="800000"/>
            <a:headEnd/>
            <a:tailEnd/>
          </a:ln>
          <a:effectLst/>
        </p:spPr>
        <p:txBody>
          <a:bodyPr anchor="ctr">
            <a:spAutoFit/>
          </a:bodyPr>
          <a:lstStyle/>
          <a:p>
            <a:pPr algn="ctr" eaLnBrk="0" hangingPunct="0"/>
            <a:r>
              <a:rPr lang="en-US" dirty="0">
                <a:solidFill>
                  <a:srgbClr val="FF0000"/>
                </a:solidFill>
                <a:latin typeface="Verdana" pitchFamily="34" charset="0"/>
                <a:ea typeface="Verdana" pitchFamily="34" charset="0"/>
                <a:cs typeface="Verdana" pitchFamily="34" charset="0"/>
              </a:rPr>
              <a:t>Climate Change – This is your future…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533400" y="152400"/>
            <a:ext cx="7772400" cy="685800"/>
          </a:xfrm>
        </p:spPr>
        <p:txBody>
          <a:bodyPr/>
          <a:lstStyle/>
          <a:p>
            <a:r>
              <a:rPr lang="en-US" sz="4000">
                <a:latin typeface="Comic Sans MS" pitchFamily="66" charset="0"/>
              </a:rPr>
              <a:t>My Themes</a:t>
            </a:r>
          </a:p>
        </p:txBody>
      </p:sp>
      <p:sp>
        <p:nvSpPr>
          <p:cNvPr id="282627" name="Rectangle 3"/>
          <p:cNvSpPr>
            <a:spLocks noGrp="1" noChangeArrowheads="1"/>
          </p:cNvSpPr>
          <p:nvPr>
            <p:ph type="body" idx="1"/>
          </p:nvPr>
        </p:nvSpPr>
        <p:spPr>
          <a:xfrm>
            <a:off x="685800" y="1219200"/>
            <a:ext cx="7696200" cy="5410200"/>
          </a:xfrm>
        </p:spPr>
        <p:txBody>
          <a:bodyPr/>
          <a:lstStyle/>
          <a:p>
            <a:r>
              <a:rPr lang="en-US" sz="2400" dirty="0">
                <a:solidFill>
                  <a:srgbClr val="0000FF"/>
                </a:solidFill>
                <a:latin typeface="Comic Sans MS" pitchFamily="66" charset="0"/>
              </a:rPr>
              <a:t>Global change on our planet can only be understood by combining “</a:t>
            </a:r>
            <a:r>
              <a:rPr lang="en-US" sz="2400" dirty="0" err="1">
                <a:solidFill>
                  <a:srgbClr val="0000FF"/>
                </a:solidFill>
                <a:latin typeface="Comic Sans MS" pitchFamily="66" charset="0"/>
              </a:rPr>
              <a:t>abiotic</a:t>
            </a:r>
            <a:r>
              <a:rPr lang="en-US" sz="2400" dirty="0">
                <a:solidFill>
                  <a:srgbClr val="0000FF"/>
                </a:solidFill>
                <a:latin typeface="Comic Sans MS" pitchFamily="66" charset="0"/>
              </a:rPr>
              <a:t>” and “biotic” components – </a:t>
            </a:r>
            <a:r>
              <a:rPr lang="en-US" sz="2400" i="1" dirty="0">
                <a:solidFill>
                  <a:srgbClr val="000099"/>
                </a:solidFill>
                <a:latin typeface="Comic Sans MS" pitchFamily="66" charset="0"/>
              </a:rPr>
              <a:t>must look at the whole </a:t>
            </a:r>
            <a:r>
              <a:rPr lang="en-US" sz="2400" i="1" u="sng" dirty="0">
                <a:solidFill>
                  <a:srgbClr val="000099"/>
                </a:solidFill>
                <a:latin typeface="Comic Sans MS" pitchFamily="66" charset="0"/>
              </a:rPr>
              <a:t>Ecosystem</a:t>
            </a:r>
          </a:p>
          <a:p>
            <a:pPr>
              <a:buFontTx/>
              <a:buNone/>
            </a:pPr>
            <a:endParaRPr lang="en-US" sz="2400" i="1" dirty="0">
              <a:solidFill>
                <a:srgbClr val="0000FF"/>
              </a:solidFill>
              <a:latin typeface="Comic Sans MS" pitchFamily="66" charset="0"/>
            </a:endParaRPr>
          </a:p>
          <a:p>
            <a:r>
              <a:rPr lang="en-US" sz="2400" dirty="0">
                <a:solidFill>
                  <a:srgbClr val="0000FF"/>
                </a:solidFill>
                <a:latin typeface="Comic Sans MS" pitchFamily="66" charset="0"/>
              </a:rPr>
              <a:t>A </a:t>
            </a:r>
            <a:r>
              <a:rPr lang="en-US" sz="2400" i="1" dirty="0">
                <a:solidFill>
                  <a:srgbClr val="000099"/>
                </a:solidFill>
                <a:latin typeface="Comic Sans MS" pitchFamily="66" charset="0"/>
              </a:rPr>
              <a:t>combination of facts and scientific concepts</a:t>
            </a:r>
            <a:r>
              <a:rPr lang="en-US" sz="2400" dirty="0">
                <a:solidFill>
                  <a:srgbClr val="0000FF"/>
                </a:solidFill>
                <a:latin typeface="Comic Sans MS" pitchFamily="66" charset="0"/>
              </a:rPr>
              <a:t> can help us understand even the most complicated problems</a:t>
            </a:r>
          </a:p>
          <a:p>
            <a:pPr>
              <a:buFontTx/>
              <a:buNone/>
            </a:pPr>
            <a:endParaRPr lang="en-US" sz="2400" dirty="0">
              <a:solidFill>
                <a:srgbClr val="0000FF"/>
              </a:solidFill>
              <a:latin typeface="Comic Sans MS" pitchFamily="66" charset="0"/>
            </a:endParaRPr>
          </a:p>
          <a:p>
            <a:r>
              <a:rPr lang="en-US" sz="2400" dirty="0">
                <a:solidFill>
                  <a:srgbClr val="0000FF"/>
                </a:solidFill>
                <a:latin typeface="Comic Sans MS" pitchFamily="66" charset="0"/>
              </a:rPr>
              <a:t>Science is </a:t>
            </a:r>
            <a:r>
              <a:rPr lang="en-US" sz="2400" i="1" dirty="0">
                <a:solidFill>
                  <a:srgbClr val="000099"/>
                </a:solidFill>
                <a:latin typeface="Comic Sans MS" pitchFamily="66" charset="0"/>
              </a:rPr>
              <a:t>NOT</a:t>
            </a:r>
            <a:r>
              <a:rPr lang="en-US" sz="2400" dirty="0">
                <a:solidFill>
                  <a:srgbClr val="0000FF"/>
                </a:solidFill>
                <a:latin typeface="Comic Sans MS" pitchFamily="66" charset="0"/>
              </a:rPr>
              <a:t> hard, and everyone can and MUST learn enough to make rational decisions about our world’s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5800" y="0"/>
            <a:ext cx="7772400" cy="762000"/>
          </a:xfrm>
        </p:spPr>
        <p:txBody>
          <a:bodyPr/>
          <a:lstStyle/>
          <a:p>
            <a:r>
              <a:rPr lang="en-US" u="sng">
                <a:latin typeface="Comic Sans MS" pitchFamily="66" charset="0"/>
              </a:rPr>
              <a:t>Possible Projects</a:t>
            </a:r>
          </a:p>
        </p:txBody>
      </p:sp>
      <p:sp>
        <p:nvSpPr>
          <p:cNvPr id="297987" name="Rectangle 3"/>
          <p:cNvSpPr>
            <a:spLocks noGrp="1" noChangeArrowheads="1"/>
          </p:cNvSpPr>
          <p:nvPr>
            <p:ph type="body" sz="half" idx="1"/>
          </p:nvPr>
        </p:nvSpPr>
        <p:spPr>
          <a:xfrm>
            <a:off x="228600" y="1066800"/>
            <a:ext cx="4038600" cy="5638800"/>
          </a:xfrm>
        </p:spPr>
        <p:txBody>
          <a:bodyPr/>
          <a:lstStyle/>
          <a:p>
            <a:pPr>
              <a:lnSpc>
                <a:spcPct val="90000"/>
              </a:lnSpc>
              <a:spcBef>
                <a:spcPct val="30000"/>
              </a:spcBef>
            </a:pPr>
            <a:r>
              <a:rPr lang="en-US" sz="2400" dirty="0">
                <a:solidFill>
                  <a:srgbClr val="0000FF"/>
                </a:solidFill>
                <a:latin typeface="Comic Sans MS" pitchFamily="66" charset="0"/>
              </a:rPr>
              <a:t>The “missing sink” - Where did all the CO</a:t>
            </a:r>
            <a:r>
              <a:rPr lang="en-US" sz="2400" baseline="-25000" dirty="0">
                <a:solidFill>
                  <a:srgbClr val="0000FF"/>
                </a:solidFill>
                <a:latin typeface="Comic Sans MS" pitchFamily="66" charset="0"/>
              </a:rPr>
              <a:t>2</a:t>
            </a:r>
            <a:r>
              <a:rPr lang="en-US" sz="2400" dirty="0">
                <a:solidFill>
                  <a:srgbClr val="0000FF"/>
                </a:solidFill>
                <a:latin typeface="Comic Sans MS" pitchFamily="66" charset="0"/>
              </a:rPr>
              <a:t> go?</a:t>
            </a:r>
          </a:p>
          <a:p>
            <a:pPr>
              <a:lnSpc>
                <a:spcPct val="90000"/>
              </a:lnSpc>
              <a:spcBef>
                <a:spcPct val="30000"/>
              </a:spcBef>
            </a:pPr>
            <a:r>
              <a:rPr lang="en-US" sz="2400" dirty="0">
                <a:solidFill>
                  <a:srgbClr val="FF0000"/>
                </a:solidFill>
                <a:latin typeface="Comic Sans MS" pitchFamily="66" charset="0"/>
              </a:rPr>
              <a:t>Microbes rule, Humans drool</a:t>
            </a:r>
          </a:p>
          <a:p>
            <a:pPr>
              <a:lnSpc>
                <a:spcPct val="90000"/>
              </a:lnSpc>
              <a:spcBef>
                <a:spcPct val="30000"/>
              </a:spcBef>
            </a:pPr>
            <a:r>
              <a:rPr lang="en-US" sz="2400" dirty="0">
                <a:solidFill>
                  <a:srgbClr val="006600"/>
                </a:solidFill>
                <a:latin typeface="Comic Sans MS" pitchFamily="66" charset="0"/>
              </a:rPr>
              <a:t>Does the rainforest </a:t>
            </a:r>
            <a:r>
              <a:rPr lang="en-US" sz="2400" i="1" u="sng" dirty="0">
                <a:solidFill>
                  <a:srgbClr val="006600"/>
                </a:solidFill>
                <a:latin typeface="Comic Sans MS" pitchFamily="66" charset="0"/>
              </a:rPr>
              <a:t>really</a:t>
            </a:r>
            <a:r>
              <a:rPr lang="en-US" sz="2400" dirty="0">
                <a:solidFill>
                  <a:srgbClr val="006600"/>
                </a:solidFill>
                <a:latin typeface="Comic Sans MS" pitchFamily="66" charset="0"/>
              </a:rPr>
              <a:t> matter?</a:t>
            </a:r>
            <a:endParaRPr lang="en-US" sz="2400" dirty="0">
              <a:latin typeface="Comic Sans MS" pitchFamily="66" charset="0"/>
            </a:endParaRPr>
          </a:p>
          <a:p>
            <a:pPr>
              <a:lnSpc>
                <a:spcPct val="90000"/>
              </a:lnSpc>
              <a:spcBef>
                <a:spcPct val="30000"/>
              </a:spcBef>
            </a:pPr>
            <a:r>
              <a:rPr lang="en-US" sz="2400" dirty="0">
                <a:solidFill>
                  <a:schemeClr val="accent1"/>
                </a:solidFill>
                <a:latin typeface="Comic Sans MS" pitchFamily="66" charset="0"/>
              </a:rPr>
              <a:t>The day the Earth turned brown and blue – The limits to food production</a:t>
            </a:r>
          </a:p>
          <a:p>
            <a:pPr>
              <a:lnSpc>
                <a:spcPct val="90000"/>
              </a:lnSpc>
              <a:spcBef>
                <a:spcPct val="30000"/>
              </a:spcBef>
            </a:pPr>
            <a:r>
              <a:rPr lang="en-US" sz="2400" dirty="0">
                <a:solidFill>
                  <a:srgbClr val="000099"/>
                </a:solidFill>
                <a:latin typeface="Comic Sans MS" pitchFamily="66" charset="0"/>
              </a:rPr>
              <a:t>Who’s doing who? Climate skeptics and the use and misuse of Science facts</a:t>
            </a:r>
          </a:p>
        </p:txBody>
      </p:sp>
      <p:sp>
        <p:nvSpPr>
          <p:cNvPr id="297988" name="Rectangle 4"/>
          <p:cNvSpPr>
            <a:spLocks noGrp="1" noChangeArrowheads="1"/>
          </p:cNvSpPr>
          <p:nvPr>
            <p:ph type="body" sz="half" idx="2"/>
          </p:nvPr>
        </p:nvSpPr>
        <p:spPr>
          <a:xfrm>
            <a:off x="4876800" y="1066800"/>
            <a:ext cx="4114800" cy="5562600"/>
          </a:xfrm>
        </p:spPr>
        <p:txBody>
          <a:bodyPr/>
          <a:lstStyle/>
          <a:p>
            <a:pPr>
              <a:lnSpc>
                <a:spcPct val="90000"/>
              </a:lnSpc>
              <a:spcBef>
                <a:spcPct val="30000"/>
              </a:spcBef>
            </a:pPr>
            <a:r>
              <a:rPr lang="en-US" sz="2400" dirty="0">
                <a:solidFill>
                  <a:srgbClr val="00CCFF"/>
                </a:solidFill>
                <a:latin typeface="Comic Sans MS" pitchFamily="66" charset="0"/>
              </a:rPr>
              <a:t>Who needs more ice?  Melting the Earth’s glaciers </a:t>
            </a:r>
            <a:r>
              <a:rPr lang="en-US" sz="2000" i="1" dirty="0">
                <a:solidFill>
                  <a:srgbClr val="00CCFF"/>
                </a:solidFill>
                <a:latin typeface="Comic Sans MS" pitchFamily="66" charset="0"/>
              </a:rPr>
              <a:t>(a.k.a. “Water World 2050”, starring B. van der Pluijm as K. Costner…)</a:t>
            </a:r>
          </a:p>
          <a:p>
            <a:pPr>
              <a:lnSpc>
                <a:spcPct val="90000"/>
              </a:lnSpc>
              <a:spcBef>
                <a:spcPct val="30000"/>
              </a:spcBef>
            </a:pPr>
            <a:r>
              <a:rPr lang="en-US" sz="2400" dirty="0">
                <a:solidFill>
                  <a:srgbClr val="4D4D4D"/>
                </a:solidFill>
                <a:latin typeface="Comic Sans MS" pitchFamily="66" charset="0"/>
              </a:rPr>
              <a:t>WWF Climate 2007 “rage in the cage”  – People vs. Nature</a:t>
            </a:r>
          </a:p>
          <a:p>
            <a:pPr>
              <a:lnSpc>
                <a:spcPct val="90000"/>
              </a:lnSpc>
              <a:spcBef>
                <a:spcPct val="30000"/>
              </a:spcBef>
            </a:pPr>
            <a:r>
              <a:rPr lang="en-US" sz="2400" dirty="0">
                <a:solidFill>
                  <a:srgbClr val="990000"/>
                </a:solidFill>
                <a:latin typeface="Comic Sans MS" pitchFamily="66" charset="0"/>
              </a:rPr>
              <a:t>Abrupt climate change – can El Nino’s run wild?</a:t>
            </a:r>
          </a:p>
          <a:p>
            <a:pPr>
              <a:lnSpc>
                <a:spcPct val="90000"/>
              </a:lnSpc>
              <a:spcBef>
                <a:spcPct val="30000"/>
              </a:spcBef>
            </a:pPr>
            <a:r>
              <a:rPr lang="en-US" sz="2400" dirty="0" err="1">
                <a:latin typeface="Comic Sans MS" pitchFamily="66" charset="0"/>
              </a:rPr>
              <a:t>Whatcha</a:t>
            </a:r>
            <a:r>
              <a:rPr lang="en-US" sz="2400" dirty="0">
                <a:latin typeface="Comic Sans MS" pitchFamily="66" charset="0"/>
              </a:rPr>
              <a:t> </a:t>
            </a:r>
            <a:r>
              <a:rPr lang="en-US" sz="2400" dirty="0" err="1">
                <a:latin typeface="Comic Sans MS" pitchFamily="66" charset="0"/>
              </a:rPr>
              <a:t>gonna</a:t>
            </a:r>
            <a:r>
              <a:rPr lang="en-US" sz="2400" dirty="0">
                <a:latin typeface="Comic Sans MS" pitchFamily="66" charset="0"/>
              </a:rPr>
              <a:t> do when the rain don’t come – Shifts in the Global water cycle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DC7D2C7F-1A80-4776-8879-897ABC9DCC62}" type="slidenum">
              <a:rPr lang="en-US"/>
              <a:pPr/>
              <a:t>23</a:t>
            </a:fld>
            <a:endParaRPr lang="en-US"/>
          </a:p>
        </p:txBody>
      </p:sp>
      <p:sp>
        <p:nvSpPr>
          <p:cNvPr id="95235" name="Text Placeholder 95234"/>
          <p:cNvSpPr>
            <a:spLocks noGrp="1" noChangeArrowheads="1"/>
          </p:cNvSpPr>
          <p:nvPr>
            <p:ph type="body" idx="1"/>
          </p:nvPr>
        </p:nvSpPr>
        <p:spPr>
          <a:xfrm>
            <a:off x="685800" y="762000"/>
            <a:ext cx="7772400" cy="5257800"/>
          </a:xfrm>
        </p:spPr>
        <p:txBody>
          <a:bodyPr>
            <a:noAutofit/>
          </a:bodyPr>
          <a:lstStyle/>
          <a:p>
            <a:pPr defTabSz="914400" eaLnBrk="1" hangingPunct="1">
              <a:buFont typeface="Arial" charset="0"/>
              <a:buNone/>
            </a:pPr>
            <a:r>
              <a:rPr lang="en-US" sz="1800" b="1" dirty="0" smtClean="0">
                <a:cs typeface="Arial" charset="0"/>
              </a:rPr>
              <a:t>					</a:t>
            </a:r>
            <a:r>
              <a:rPr lang="en-US" sz="1800" b="1" dirty="0" smtClean="0">
                <a:solidFill>
                  <a:srgbClr val="FF0000"/>
                </a:solidFill>
                <a:cs typeface="Arial" charset="0"/>
              </a:rPr>
              <a:t>Ben van der Pluijm</a:t>
            </a:r>
            <a:endParaRPr lang="en-US" dirty="0" smtClean="0">
              <a:solidFill>
                <a:srgbClr val="FF0000"/>
              </a:solidFill>
              <a:cs typeface="Arial" charset="0"/>
            </a:endParaRPr>
          </a:p>
          <a:p>
            <a:pPr defTabSz="914400" eaLnBrk="1" hangingPunct="1">
              <a:buFont typeface="Arial" charset="0"/>
              <a:buNone/>
            </a:pPr>
            <a:r>
              <a:rPr lang="en-US" sz="1800" dirty="0" smtClean="0">
                <a:cs typeface="Arial" charset="0"/>
              </a:rPr>
              <a:t>					Professor of Geological Sciences</a:t>
            </a:r>
          </a:p>
          <a:p>
            <a:pPr defTabSz="914400" eaLnBrk="1" hangingPunct="1">
              <a:buFont typeface="Arial" charset="0"/>
              <a:buNone/>
            </a:pPr>
            <a:r>
              <a:rPr lang="en-US" sz="1800" dirty="0" smtClean="0">
                <a:cs typeface="Arial" charset="0"/>
              </a:rPr>
              <a:t>					Professor of the Environment</a:t>
            </a:r>
          </a:p>
          <a:p>
            <a:pPr defTabSz="914400" eaLnBrk="1" hangingPunct="1">
              <a:buFont typeface="Arial" charset="0"/>
              <a:buNone/>
            </a:pPr>
            <a:r>
              <a:rPr lang="en-US" sz="1800" dirty="0" smtClean="0">
                <a:cs typeface="Arial" charset="0"/>
              </a:rPr>
              <a:t>					(Director Global Change Program)</a:t>
            </a:r>
          </a:p>
          <a:p>
            <a:pPr defTabSz="914400" eaLnBrk="1" hangingPunct="1">
              <a:buFont typeface="Arial" charset="0"/>
              <a:buNone/>
            </a:pPr>
            <a:r>
              <a:rPr lang="en-US" sz="1400" dirty="0" smtClean="0">
                <a:cs typeface="Arial" charset="0"/>
              </a:rPr>
              <a:t>					</a:t>
            </a:r>
            <a:r>
              <a:rPr lang="en-US" sz="1200" dirty="0" smtClean="0">
                <a:cs typeface="Arial" charset="0"/>
                <a:hlinkClick r:id="rId3"/>
              </a:rPr>
              <a:t>www.globalchange.umich.edu/Ben</a:t>
            </a:r>
            <a:endParaRPr lang="en-US" sz="1200" dirty="0" smtClean="0">
              <a:cs typeface="Arial" charset="0"/>
            </a:endParaRPr>
          </a:p>
          <a:p>
            <a:pPr defTabSz="914400" eaLnBrk="1" hangingPunct="1">
              <a:buFont typeface="Arial" charset="0"/>
              <a:buNone/>
            </a:pPr>
            <a:r>
              <a:rPr lang="en-US" sz="1400" dirty="0" smtClean="0">
                <a:cs typeface="Arial" charset="0"/>
              </a:rPr>
              <a:t>					</a:t>
            </a:r>
            <a:r>
              <a:rPr lang="en-US" sz="1200" dirty="0" smtClean="0">
                <a:cs typeface="Arial" charset="0"/>
                <a:hlinkClick r:id="rId4"/>
              </a:rPr>
              <a:t>vdpluijm@umich.edu</a:t>
            </a:r>
            <a:r>
              <a:rPr lang="en-US" sz="1200" dirty="0" smtClean="0">
                <a:cs typeface="Arial" charset="0"/>
              </a:rPr>
              <a:t> or </a:t>
            </a:r>
            <a:r>
              <a:rPr lang="en-US" sz="1200" dirty="0" smtClean="0">
                <a:cs typeface="Arial" charset="0"/>
                <a:hlinkClick r:id="rId5"/>
              </a:rPr>
              <a:t>globalchange@umich.edu</a:t>
            </a:r>
            <a:r>
              <a:rPr lang="en-US" sz="1200" dirty="0" smtClean="0">
                <a:cs typeface="Arial" charset="0"/>
              </a:rPr>
              <a:t> </a:t>
            </a:r>
          </a:p>
          <a:p>
            <a:pPr defTabSz="914400" eaLnBrk="1" hangingPunct="1">
              <a:buFont typeface="Arial" charset="0"/>
              <a:buNone/>
            </a:pPr>
            <a:endParaRPr lang="en-US" sz="1200" dirty="0" smtClean="0">
              <a:cs typeface="Arial" charset="0"/>
            </a:endParaRPr>
          </a:p>
          <a:p>
            <a:pPr defTabSz="914400" eaLnBrk="1" hangingPunct="1">
              <a:buFont typeface="Arial" charset="0"/>
              <a:buNone/>
            </a:pPr>
            <a:endParaRPr lang="en-US" sz="1200" dirty="0" smtClean="0">
              <a:cs typeface="Arial" charset="0"/>
            </a:endParaRPr>
          </a:p>
          <a:p>
            <a:pPr defTabSz="914400" eaLnBrk="1" hangingPunct="1">
              <a:buFont typeface="Arial" charset="0"/>
              <a:buNone/>
            </a:pPr>
            <a:endParaRPr lang="en-US" sz="1200" dirty="0" smtClean="0">
              <a:cs typeface="Arial" charset="0"/>
            </a:endParaRPr>
          </a:p>
          <a:p>
            <a:pPr defTabSz="914400" eaLnBrk="1" hangingPunct="1">
              <a:buFont typeface="Arial" charset="0"/>
              <a:buNone/>
            </a:pPr>
            <a:r>
              <a:rPr lang="en-US" sz="1800" b="1" dirty="0" smtClean="0">
                <a:cs typeface="Arial" charset="0"/>
              </a:rPr>
              <a:t>Research: Structural Geology</a:t>
            </a:r>
            <a:endParaRPr lang="en-US" sz="1800" i="1" dirty="0" smtClean="0">
              <a:cs typeface="Arial" charset="0"/>
            </a:endParaRPr>
          </a:p>
          <a:p>
            <a:pPr defTabSz="914400" eaLnBrk="1" hangingPunct="1">
              <a:buFont typeface="Arial" charset="0"/>
              <a:buNone/>
            </a:pPr>
            <a:r>
              <a:rPr lang="en-US" sz="1400" i="1" dirty="0" smtClean="0">
                <a:cs typeface="Arial" charset="0"/>
              </a:rPr>
              <a:t>field areas: </a:t>
            </a:r>
            <a:r>
              <a:rPr lang="en-US" sz="1400" dirty="0" smtClean="0">
                <a:cs typeface="Arial" charset="0"/>
              </a:rPr>
              <a:t>the northern Appalachians, the USA continental interior, North and South America’s Grenville, northern Spain’s Cantabria, East African Rift, US-Canadian Rockies, San Andreas (CA) and Alpine (NZ) faults. </a:t>
            </a:r>
          </a:p>
          <a:p>
            <a:pPr defTabSz="914400" eaLnBrk="1" hangingPunct="1">
              <a:buFont typeface="Arial" charset="0"/>
              <a:buNone/>
            </a:pPr>
            <a:r>
              <a:rPr lang="en-US" sz="1400" i="1" dirty="0" smtClean="0">
                <a:cs typeface="Arial" charset="0"/>
              </a:rPr>
              <a:t>topical areas:</a:t>
            </a:r>
            <a:r>
              <a:rPr lang="en-US" sz="1400" dirty="0" smtClean="0">
                <a:cs typeface="Arial" charset="0"/>
              </a:rPr>
              <a:t> brittle and ductile faults, deep-crustal architecture, fault gouge and pseudotachylyte, </a:t>
            </a:r>
            <a:r>
              <a:rPr lang="en-US" sz="1400" dirty="0" err="1" smtClean="0">
                <a:cs typeface="Arial" charset="0"/>
              </a:rPr>
              <a:t>intraplate</a:t>
            </a:r>
            <a:r>
              <a:rPr lang="en-US" sz="1400" dirty="0" smtClean="0">
                <a:cs typeface="Arial" charset="0"/>
              </a:rPr>
              <a:t> stresses, </a:t>
            </a:r>
            <a:r>
              <a:rPr lang="en-US" sz="1400" dirty="0" err="1" smtClean="0">
                <a:cs typeface="Arial" charset="0"/>
              </a:rPr>
              <a:t>oroclines</a:t>
            </a:r>
            <a:r>
              <a:rPr lang="en-US" sz="1400" dirty="0" smtClean="0">
                <a:cs typeface="Arial" charset="0"/>
              </a:rPr>
              <a:t>, clay microstructures and textures, magnetic anisotropy, X-ray goniometry, </a:t>
            </a:r>
            <a:r>
              <a:rPr lang="en-US" sz="1400" dirty="0" err="1" smtClean="0">
                <a:cs typeface="Arial" charset="0"/>
              </a:rPr>
              <a:t>paleomagnetism</a:t>
            </a:r>
            <a:r>
              <a:rPr lang="en-US" sz="1400" dirty="0" smtClean="0">
                <a:cs typeface="Arial" charset="0"/>
              </a:rPr>
              <a:t>, geochronology, physical oceanography</a:t>
            </a:r>
            <a:br>
              <a:rPr lang="en-US" sz="1400" dirty="0" smtClean="0">
                <a:cs typeface="Arial" charset="0"/>
              </a:rPr>
            </a:br>
            <a:endParaRPr lang="en-US" sz="1400" b="1" dirty="0" smtClean="0">
              <a:cs typeface="Arial" charset="0"/>
            </a:endParaRPr>
          </a:p>
          <a:p>
            <a:pPr defTabSz="914400" eaLnBrk="1" hangingPunct="1">
              <a:buFont typeface="Arial" charset="0"/>
              <a:buNone/>
            </a:pPr>
            <a:r>
              <a:rPr lang="en-US" sz="1800" b="1" dirty="0" smtClean="0">
                <a:cs typeface="Arial" charset="0"/>
              </a:rPr>
              <a:t>Teaching</a:t>
            </a:r>
            <a:endParaRPr lang="en-US" sz="1800" dirty="0" smtClean="0">
              <a:cs typeface="Arial" charset="0"/>
            </a:endParaRPr>
          </a:p>
          <a:p>
            <a:pPr defTabSz="914400" eaLnBrk="1" hangingPunct="1">
              <a:buFont typeface="Arial" charset="0"/>
              <a:buNone/>
            </a:pPr>
            <a:r>
              <a:rPr lang="en-US" sz="1400" dirty="0" smtClean="0">
                <a:cs typeface="Arial" charset="0"/>
              </a:rPr>
              <a:t>Interdisciplinary undergraduate teaching (</a:t>
            </a:r>
            <a:r>
              <a:rPr lang="en-US" sz="1400" dirty="0" smtClean="0">
                <a:cs typeface="Arial" charset="0"/>
                <a:hlinkClick r:id="rId6"/>
              </a:rPr>
              <a:t>Global Change</a:t>
            </a:r>
            <a:r>
              <a:rPr lang="en-US" sz="1400" dirty="0" smtClean="0">
                <a:cs typeface="Arial" charset="0"/>
              </a:rPr>
              <a:t>), Environmental Geology, concentrator and graduate level specialty classes, IT-supported classroom education (</a:t>
            </a:r>
            <a:r>
              <a:rPr lang="en-US" sz="1400" u="sng" dirty="0" err="1" smtClean="0">
                <a:cs typeface="Arial" charset="0"/>
                <a:hlinkClick r:id="rId7"/>
              </a:rPr>
              <a:t>GeoPocket</a:t>
            </a:r>
            <a:r>
              <a:rPr lang="en-US" sz="1400" dirty="0" smtClean="0">
                <a:cs typeface="Arial" charset="0"/>
              </a:rPr>
              <a:t>), IT-supported field-based education (</a:t>
            </a:r>
            <a:r>
              <a:rPr lang="en-US" sz="1400" dirty="0" err="1" smtClean="0">
                <a:cs typeface="Arial" charset="0"/>
                <a:hlinkClick r:id="rId8"/>
              </a:rPr>
              <a:t>GeoPad</a:t>
            </a:r>
            <a:r>
              <a:rPr lang="en-US" sz="1400" dirty="0" smtClean="0">
                <a:cs typeface="Arial" charset="0"/>
              </a:rPr>
              <a:t>).</a:t>
            </a:r>
          </a:p>
        </p:txBody>
      </p:sp>
      <p:pic>
        <p:nvPicPr>
          <p:cNvPr id="5124" name="Rectangle 5123" descr="Franz Josef Glacier, NZ"/>
          <p:cNvPicPr>
            <a:picLocks noChangeAspect="1" noChangeArrowheads="1"/>
          </p:cNvPicPr>
          <p:nvPr/>
        </p:nvPicPr>
        <p:blipFill>
          <a:blip r:embed="rId9" cstate="print"/>
          <a:srcRect t="8279" r="10710"/>
          <a:stretch>
            <a:fillRect/>
          </a:stretch>
        </p:blipFill>
        <p:spPr bwMode="auto">
          <a:xfrm>
            <a:off x="474663" y="317500"/>
            <a:ext cx="3641725" cy="2805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srcRect t="12624"/>
          <a:stretch>
            <a:fillRect/>
          </a:stretch>
        </p:blipFill>
        <p:spPr bwMode="auto">
          <a:xfrm>
            <a:off x="990600" y="821730"/>
            <a:ext cx="7315200" cy="527427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1FB4CD23-F373-47EB-B307-B15DBFAE9ED5}" type="slidenum">
              <a:rPr lang="en-US"/>
              <a:pPr/>
              <a:t>24</a:t>
            </a:fld>
            <a:endParaRPr lang="en-US"/>
          </a:p>
        </p:txBody>
      </p:sp>
      <p:sp>
        <p:nvSpPr>
          <p:cNvPr id="99330" name="Title 99329"/>
          <p:cNvSpPr>
            <a:spLocks noGrp="1" noChangeArrowheads="1"/>
          </p:cNvSpPr>
          <p:nvPr>
            <p:ph type="title"/>
          </p:nvPr>
        </p:nvSpPr>
        <p:spPr/>
        <p:txBody>
          <a:bodyPr/>
          <a:lstStyle/>
          <a:p>
            <a:pPr marL="0" indent="0" defTabSz="914400" eaLnBrk="1" hangingPunct="1"/>
            <a:r>
              <a:rPr lang="en-US" dirty="0" smtClean="0"/>
              <a:t>Meet the </a:t>
            </a:r>
            <a:r>
              <a:rPr lang="en-US" dirty="0" smtClean="0"/>
              <a:t>4 GSIs (Sections 2-9)</a:t>
            </a:r>
            <a:endParaRPr lang="en-US" dirty="0" smtClean="0"/>
          </a:p>
        </p:txBody>
      </p:sp>
      <p:sp>
        <p:nvSpPr>
          <p:cNvPr id="99335" name="Oval 99334"/>
          <p:cNvSpPr>
            <a:spLocks noChangeArrowheads="1"/>
          </p:cNvSpPr>
          <p:nvPr/>
        </p:nvSpPr>
        <p:spPr bwMode="auto">
          <a:xfrm>
            <a:off x="3429000" y="1981200"/>
            <a:ext cx="1524000" cy="1524000"/>
          </a:xfrm>
          <a:prstGeom prst="ellipse">
            <a:avLst/>
          </a:prstGeom>
          <a:noFill/>
          <a:ln w="38100" algn="ctr">
            <a:solidFill>
              <a:srgbClr val="FF0000"/>
            </a:solidFill>
            <a:round/>
            <a:headEnd/>
            <a:tailEnd/>
          </a:ln>
          <a:effectLst>
            <a:outerShdw blurRad="50800" dist="38100" dir="2700000" algn="tl" rotWithShape="0">
              <a:prstClr val="black">
                <a:alpha val="40000"/>
              </a:prstClr>
            </a:outerShdw>
          </a:effectLst>
        </p:spPr>
        <p:txBody>
          <a:bodyPr wrap="none" anchor="ctr"/>
          <a:lstStyle/>
          <a:p>
            <a:endParaRPr lang="en-US" sz="180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99335"/>
                                        </p:tgtEl>
                                        <p:attrNameLst>
                                          <p:attrName>style.visibility</p:attrName>
                                        </p:attrNameLst>
                                      </p:cBhvr>
                                      <p:to>
                                        <p:strVal val="visible"/>
                                      </p:to>
                                    </p:set>
                                    <p:anim calcmode="lin" valueType="num">
                                      <p:cBhvr additive="base">
                                        <p:cTn id="7" dur="2000" fill="hold"/>
                                        <p:tgtEl>
                                          <p:spTgt spid="99335"/>
                                        </p:tgtEl>
                                        <p:attrNameLst>
                                          <p:attrName>ppt_x</p:attrName>
                                        </p:attrNameLst>
                                      </p:cBhvr>
                                      <p:tavLst>
                                        <p:tav tm="0">
                                          <p:val>
                                            <p:strVal val="#ppt_x"/>
                                          </p:val>
                                        </p:tav>
                                        <p:tav tm="100000">
                                          <p:val>
                                            <p:strVal val="#ppt_x"/>
                                          </p:val>
                                        </p:tav>
                                      </p:tavLst>
                                    </p:anim>
                                    <p:anim calcmode="lin" valueType="num">
                                      <p:cBhvr additive="base">
                                        <p:cTn id="8" dur="2000" fill="hold"/>
                                        <p:tgtEl>
                                          <p:spTgt spid="99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F39368-BC8C-4ACC-B2E9-7060DF3CD745}" type="slidenum">
              <a:rPr lang="en-US"/>
              <a:pPr/>
              <a:t>25</a:t>
            </a:fld>
            <a:endParaRPr lang="en-US"/>
          </a:p>
        </p:txBody>
      </p:sp>
      <p:sp>
        <p:nvSpPr>
          <p:cNvPr id="97282" name="Title 97281"/>
          <p:cNvSpPr>
            <a:spLocks noGrp="1" noChangeArrowheads="1"/>
          </p:cNvSpPr>
          <p:nvPr>
            <p:ph type="title"/>
          </p:nvPr>
        </p:nvSpPr>
        <p:spPr/>
        <p:txBody>
          <a:bodyPr/>
          <a:lstStyle/>
          <a:p>
            <a:pPr marL="0" indent="0" defTabSz="914400" eaLnBrk="1" hangingPunct="1"/>
            <a:r>
              <a:rPr lang="en-US" smtClean="0"/>
              <a:t>Global Change Curriculum and Minor</a:t>
            </a:r>
          </a:p>
        </p:txBody>
      </p:sp>
      <p:sp>
        <p:nvSpPr>
          <p:cNvPr id="20483" name="Shape 97282"/>
          <p:cNvSpPr>
            <a:spLocks noGrp="1" noChangeArrowheads="1"/>
          </p:cNvSpPr>
          <p:nvPr>
            <p:ph type="body" idx="1"/>
          </p:nvPr>
        </p:nvSpPr>
        <p:spPr>
          <a:noFill/>
        </p:spPr>
        <p:txBody>
          <a:bodyPr/>
          <a:lstStyle/>
          <a:p>
            <a:pPr defTabSz="914400" eaLnBrk="1" hangingPunct="1">
              <a:buFontTx/>
              <a:buNone/>
            </a:pPr>
            <a:endParaRPr lang="en-US" smtClean="0"/>
          </a:p>
        </p:txBody>
      </p:sp>
      <p:pic>
        <p:nvPicPr>
          <p:cNvPr id="20481" name="Picture 1"/>
          <p:cNvPicPr>
            <a:picLocks noChangeAspect="1" noChangeArrowheads="1"/>
          </p:cNvPicPr>
          <p:nvPr/>
        </p:nvPicPr>
        <p:blipFill>
          <a:blip r:embed="rId2"/>
          <a:srcRect l="2995" t="15812" r="3917" b="4416"/>
          <a:stretch>
            <a:fillRect/>
          </a:stretch>
        </p:blipFill>
        <p:spPr bwMode="auto">
          <a:xfrm>
            <a:off x="685800" y="762000"/>
            <a:ext cx="7696200" cy="5334000"/>
          </a:xfrm>
          <a:prstGeom prst="rect">
            <a:avLst/>
          </a:prstGeom>
          <a:noFill/>
          <a:ln w="9525">
            <a:noFill/>
            <a:miter lim="800000"/>
            <a:headEnd/>
            <a:tailEnd/>
          </a:ln>
          <a:effectLst/>
        </p:spPr>
      </p:pic>
      <p:sp>
        <p:nvSpPr>
          <p:cNvPr id="7" name="Rectangle 6"/>
          <p:cNvSpPr/>
          <p:nvPr/>
        </p:nvSpPr>
        <p:spPr>
          <a:xfrm>
            <a:off x="2057400" y="6248400"/>
            <a:ext cx="5257800" cy="400110"/>
          </a:xfrm>
          <a:prstGeom prst="rect">
            <a:avLst/>
          </a:prstGeom>
        </p:spPr>
        <p:txBody>
          <a:bodyPr wrap="square">
            <a:spAutoFit/>
          </a:bodyPr>
          <a:lstStyle/>
          <a:p>
            <a:r>
              <a:rPr lang="en-US" sz="2000" dirty="0" smtClean="0">
                <a:solidFill>
                  <a:srgbClr val="002060"/>
                </a:solidFill>
                <a:latin typeface="Verdana" pitchFamily="34" charset="0"/>
                <a:ea typeface="Verdana" pitchFamily="34" charset="0"/>
                <a:cs typeface="Verdana" pitchFamily="34" charset="0"/>
              </a:rPr>
              <a:t>http://www.globalchange.umich.edu/</a:t>
            </a:r>
            <a:endParaRPr lang="en-US" sz="2000" dirty="0">
              <a:solidFill>
                <a:srgbClr val="00206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25955DD-7781-4E70-BB95-DDECD271F5A4}" type="slidenum">
              <a:rPr lang="en-US"/>
              <a:pPr/>
              <a:t>26</a:t>
            </a:fld>
            <a:endParaRPr lang="en-US"/>
          </a:p>
        </p:txBody>
      </p:sp>
      <p:pic>
        <p:nvPicPr>
          <p:cNvPr id="21506" name="Rectangle 95236"/>
          <p:cNvPicPr>
            <a:picLocks noChangeAspect="1" noChangeArrowheads="1"/>
          </p:cNvPicPr>
          <p:nvPr/>
        </p:nvPicPr>
        <p:blipFill>
          <a:blip r:embed="rId2"/>
          <a:srcRect/>
          <a:stretch>
            <a:fillRect/>
          </a:stretch>
        </p:blipFill>
        <p:spPr bwMode="auto">
          <a:xfrm>
            <a:off x="762000" y="152400"/>
            <a:ext cx="7543800" cy="6678613"/>
          </a:xfrm>
          <a:prstGeom prst="rect">
            <a:avLst/>
          </a:prstGeom>
          <a:noFill/>
          <a:ln w="9525">
            <a:noFill/>
            <a:miter lim="800000"/>
            <a:headEnd/>
            <a:tailEnd/>
          </a:ln>
        </p:spPr>
      </p:pic>
      <p:pic>
        <p:nvPicPr>
          <p:cNvPr id="21507" name="Rectangle 95238" descr="Global Change Web">
            <a:hlinkClick r:id="rId3"/>
          </p:cNvPr>
          <p:cNvPicPr>
            <a:picLocks noChangeAspect="1" noChangeArrowheads="1"/>
          </p:cNvPicPr>
          <p:nvPr/>
        </p:nvPicPr>
        <p:blipFill>
          <a:blip r:embed="rId4"/>
          <a:srcRect/>
          <a:stretch>
            <a:fillRect/>
          </a:stretch>
        </p:blipFill>
        <p:spPr bwMode="auto">
          <a:xfrm>
            <a:off x="381000" y="5486400"/>
            <a:ext cx="588963"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BED10A-E3D8-4FF6-8F23-49F28B38F1BA}" type="slidenum">
              <a:rPr lang="en-US"/>
              <a:pPr/>
              <a:t>27</a:t>
            </a:fld>
            <a:endParaRPr lang="en-US"/>
          </a:p>
        </p:txBody>
      </p:sp>
      <p:sp>
        <p:nvSpPr>
          <p:cNvPr id="94210" name="Title 94209"/>
          <p:cNvSpPr>
            <a:spLocks noGrp="1" noChangeArrowheads="1"/>
          </p:cNvSpPr>
          <p:nvPr>
            <p:ph type="title"/>
          </p:nvPr>
        </p:nvSpPr>
        <p:spPr>
          <a:xfrm>
            <a:off x="685800" y="762000"/>
            <a:ext cx="7772400" cy="457200"/>
          </a:xfrm>
        </p:spPr>
        <p:txBody>
          <a:bodyPr/>
          <a:lstStyle/>
          <a:p>
            <a:pPr marL="0" indent="0" defTabSz="914400" eaLnBrk="1" hangingPunct="1"/>
            <a:r>
              <a:rPr lang="en-US" smtClean="0"/>
              <a:t>Wrapping up</a:t>
            </a:r>
          </a:p>
        </p:txBody>
      </p:sp>
      <p:sp>
        <p:nvSpPr>
          <p:cNvPr id="94211" name="Text Placeholder 94210"/>
          <p:cNvSpPr>
            <a:spLocks noGrp="1" noChangeArrowheads="1"/>
          </p:cNvSpPr>
          <p:nvPr>
            <p:ph type="body" idx="4294967295"/>
          </p:nvPr>
        </p:nvSpPr>
        <p:spPr>
          <a:xfrm>
            <a:off x="762000" y="1981200"/>
            <a:ext cx="7620000" cy="3733800"/>
          </a:xfrm>
        </p:spPr>
        <p:txBody>
          <a:bodyPr/>
          <a:lstStyle/>
          <a:p>
            <a:pPr defTabSz="914400" eaLnBrk="1" hangingPunct="1"/>
            <a:r>
              <a:rPr lang="en-US" sz="2400" dirty="0" smtClean="0">
                <a:cs typeface="Times New Roman" pitchFamily="18" charset="0"/>
              </a:rPr>
              <a:t>Global Change encompasses all the ways that our planet has been changing since its formation ~4.5 billion years ago to today, and looking toward the future.</a:t>
            </a:r>
          </a:p>
          <a:p>
            <a:pPr defTabSz="914400" eaLnBrk="1" hangingPunct="1"/>
            <a:r>
              <a:rPr lang="en-US" sz="2400" dirty="0" smtClean="0">
                <a:cs typeface="Times New Roman" pitchFamily="18" charset="0"/>
              </a:rPr>
              <a:t>Humans are affecting Earth and its life support systems at an unprecedented rate, which poses new challenges to humankind and our planet.</a:t>
            </a:r>
          </a:p>
          <a:p>
            <a:pPr defTabSz="914400" eaLnBrk="1" hangingPunct="1"/>
            <a:r>
              <a:rPr lang="en-US" sz="2400" dirty="0" smtClean="0">
                <a:cs typeface="Times New Roman" pitchFamily="18" charset="0"/>
              </a:rPr>
              <a:t>Decisions and good policy require good science.  </a:t>
            </a:r>
          </a:p>
          <a:p>
            <a:pPr defTabSz="914400" eaLnBrk="1" hangingPunct="1">
              <a:buFontTx/>
              <a:buNone/>
            </a:pPr>
            <a:endParaRPr lang="en-US" sz="2400" dirty="0" smtClean="0">
              <a:cs typeface="Times New Roman" pitchFamily="18" charset="0"/>
            </a:endParaRPr>
          </a:p>
          <a:p>
            <a:pPr defTabSz="914400" eaLnBrk="1" hangingPunct="1">
              <a:buNone/>
            </a:pPr>
            <a:r>
              <a:rPr lang="en-US" sz="2400" dirty="0" smtClean="0">
                <a:solidFill>
                  <a:srgbClr val="FF0000"/>
                </a:solidFill>
                <a:cs typeface="Times New Roman" pitchFamily="18" charset="0"/>
              </a:rPr>
              <a:t>…. that is why you are in Global Change  !</a:t>
            </a:r>
            <a:endParaRPr lang="en-US" sz="2400" dirty="0" smtClean="0">
              <a:solidFill>
                <a:srgbClr val="FF0000"/>
              </a:solidFill>
            </a:endParaRPr>
          </a:p>
        </p:txBody>
      </p:sp>
      <p:pic>
        <p:nvPicPr>
          <p:cNvPr id="22532" name="Rectangle 94211"/>
          <p:cNvPicPr>
            <a:picLocks noChangeAspect="1" noChangeArrowheads="1" noCrop="1"/>
          </p:cNvPicPr>
          <p:nvPr/>
        </p:nvPicPr>
        <p:blipFill>
          <a:blip r:embed="rId3"/>
          <a:srcRect/>
          <a:stretch>
            <a:fillRect/>
          </a:stretch>
        </p:blipFill>
        <p:spPr bwMode="auto">
          <a:xfrm>
            <a:off x="1447800" y="447675"/>
            <a:ext cx="137160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9840DFD-5ACE-44EE-BBA8-6F63BB1252E4}" type="slidenum">
              <a:rPr lang="en-US"/>
              <a:pPr/>
              <a:t>3</a:t>
            </a:fld>
            <a:endParaRPr lang="en-US"/>
          </a:p>
        </p:txBody>
      </p:sp>
      <p:pic>
        <p:nvPicPr>
          <p:cNvPr id="6146" name="Rectangle 62465"/>
          <p:cNvPicPr>
            <a:picLocks noChangeAspect="1" noChangeArrowheads="1"/>
          </p:cNvPicPr>
          <p:nvPr/>
        </p:nvPicPr>
        <p:blipFill>
          <a:blip r:embed="rId3"/>
          <a:srcRect/>
          <a:stretch>
            <a:fillRect/>
          </a:stretch>
        </p:blipFill>
        <p:spPr bwMode="auto">
          <a:xfrm>
            <a:off x="3724275" y="3429000"/>
            <a:ext cx="1666875" cy="1666875"/>
          </a:xfrm>
          <a:prstGeom prst="rect">
            <a:avLst/>
          </a:prstGeom>
          <a:noFill/>
          <a:ln w="9525">
            <a:noFill/>
            <a:miter lim="800000"/>
            <a:headEnd/>
            <a:tailEnd/>
          </a:ln>
        </p:spPr>
      </p:pic>
      <p:sp>
        <p:nvSpPr>
          <p:cNvPr id="62467" name="Title 62466"/>
          <p:cNvSpPr>
            <a:spLocks noGrp="1" noChangeArrowheads="1"/>
          </p:cNvSpPr>
          <p:nvPr>
            <p:ph type="ctrTitle"/>
          </p:nvPr>
        </p:nvSpPr>
        <p:spPr>
          <a:xfrm>
            <a:off x="685800" y="2133600"/>
            <a:ext cx="7772400" cy="1143000"/>
          </a:xfrm>
        </p:spPr>
        <p:txBody>
          <a:bodyPr/>
          <a:lstStyle/>
          <a:p>
            <a:pPr marL="0" indent="0" defTabSz="914400" eaLnBrk="1" hangingPunct="1"/>
            <a:r>
              <a:rPr lang="en-US" sz="2800" dirty="0" smtClean="0"/>
              <a:t>Interdisciplinary, Team-taught </a:t>
            </a:r>
            <a:br>
              <a:rPr lang="en-US" sz="2800" dirty="0" smtClean="0"/>
            </a:br>
            <a:r>
              <a:rPr lang="en-US" sz="2800" dirty="0" smtClean="0"/>
              <a:t>Natural and Social Science Curriculum</a:t>
            </a:r>
          </a:p>
        </p:txBody>
      </p:sp>
      <p:sp>
        <p:nvSpPr>
          <p:cNvPr id="62468" name="Subtitle 62467"/>
          <p:cNvSpPr>
            <a:spLocks noGrp="1" noChangeArrowheads="1"/>
          </p:cNvSpPr>
          <p:nvPr>
            <p:ph type="subTitle" idx="1"/>
          </p:nvPr>
        </p:nvSpPr>
        <p:spPr>
          <a:xfrm>
            <a:off x="1371600" y="3200400"/>
            <a:ext cx="6400800" cy="2514600"/>
          </a:xfrm>
        </p:spPr>
        <p:txBody>
          <a:bodyPr/>
          <a:lstStyle/>
          <a:p>
            <a:pPr defTabSz="914400" eaLnBrk="1" hangingPunct="1"/>
            <a:r>
              <a:rPr lang="en-US" i="1" smtClean="0">
                <a:solidFill>
                  <a:srgbClr val="0070C0"/>
                </a:solidFill>
              </a:rPr>
              <a:t>“To become better equipped to contribute to the important debates concerning global environmental change, resource management and societal adaptation strategies.”</a:t>
            </a:r>
          </a:p>
        </p:txBody>
      </p:sp>
      <p:sp>
        <p:nvSpPr>
          <p:cNvPr id="6149" name="Rectangle 62468"/>
          <p:cNvSpPr>
            <a:spLocks noChangeArrowheads="1"/>
          </p:cNvSpPr>
          <p:nvPr/>
        </p:nvSpPr>
        <p:spPr bwMode="auto">
          <a:xfrm>
            <a:off x="1897063" y="3086100"/>
            <a:ext cx="9144000" cy="0"/>
          </a:xfrm>
          <a:prstGeom prst="rect">
            <a:avLst/>
          </a:prstGeom>
          <a:noFill/>
          <a:ln w="9525">
            <a:noFill/>
            <a:miter lim="800000"/>
            <a:headEnd/>
            <a:tailEnd/>
          </a:ln>
        </p:spPr>
        <p:txBody>
          <a:bodyPr>
            <a:spAutoFit/>
          </a:bodyPr>
          <a:lstStyle/>
          <a:p>
            <a:endParaRPr lang="en-US" sz="1800">
              <a:solidFill>
                <a:srgbClr val="000000"/>
              </a:solidFill>
              <a:latin typeface="Arial" charset="0"/>
            </a:endParaRPr>
          </a:p>
        </p:txBody>
      </p:sp>
      <p:sp>
        <p:nvSpPr>
          <p:cNvPr id="6150" name="Rectangle 62469"/>
          <p:cNvSpPr>
            <a:spLocks noChangeArrowheads="1"/>
          </p:cNvSpPr>
          <p:nvPr/>
        </p:nvSpPr>
        <p:spPr bwMode="auto">
          <a:xfrm>
            <a:off x="3567113" y="3086100"/>
            <a:ext cx="5803900" cy="0"/>
          </a:xfrm>
          <a:prstGeom prst="rect">
            <a:avLst/>
          </a:prstGeom>
          <a:noFill/>
          <a:ln w="9525">
            <a:noFill/>
            <a:miter lim="800000"/>
            <a:headEnd/>
            <a:tailEnd/>
          </a:ln>
        </p:spPr>
        <p:txBody>
          <a:bodyPr>
            <a:spAutoFit/>
          </a:bodyPr>
          <a:lstStyle/>
          <a:p>
            <a:endParaRPr lang="en-US" sz="1800">
              <a:solidFill>
                <a:srgbClr val="000000"/>
              </a:solidFill>
              <a:latin typeface="Arial" charset="0"/>
            </a:endParaRPr>
          </a:p>
        </p:txBody>
      </p:sp>
      <p:pic>
        <p:nvPicPr>
          <p:cNvPr id="6151" name="Rectangle 62470"/>
          <p:cNvPicPr>
            <a:picLocks noChangeAspect="1" noChangeArrowheads="1" noCrop="1"/>
          </p:cNvPicPr>
          <p:nvPr/>
        </p:nvPicPr>
        <p:blipFill>
          <a:blip r:embed="rId4"/>
          <a:srcRect/>
          <a:stretch>
            <a:fillRect/>
          </a:stretch>
        </p:blipFill>
        <p:spPr bwMode="auto">
          <a:xfrm>
            <a:off x="2159000" y="1231900"/>
            <a:ext cx="4800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58476F-0B48-4855-9678-A69EA34F0B66}" type="slidenum">
              <a:rPr lang="en-US"/>
              <a:pPr/>
              <a:t>4</a:t>
            </a:fld>
            <a:endParaRPr lang="en-US"/>
          </a:p>
        </p:txBody>
      </p:sp>
      <p:sp>
        <p:nvSpPr>
          <p:cNvPr id="64514" name="Title 64513"/>
          <p:cNvSpPr>
            <a:spLocks noGrp="1" noChangeArrowheads="1"/>
          </p:cNvSpPr>
          <p:nvPr>
            <p:ph type="title"/>
          </p:nvPr>
        </p:nvSpPr>
        <p:spPr/>
        <p:txBody>
          <a:bodyPr/>
          <a:lstStyle/>
          <a:p>
            <a:pPr marL="0" indent="0" defTabSz="914400" eaLnBrk="1" hangingPunct="1"/>
            <a:r>
              <a:rPr lang="en-US" smtClean="0"/>
              <a:t>GC1 - Course Objectives</a:t>
            </a:r>
          </a:p>
        </p:txBody>
      </p:sp>
      <p:sp>
        <p:nvSpPr>
          <p:cNvPr id="64515" name="Text Placeholder 64514"/>
          <p:cNvSpPr>
            <a:spLocks noGrp="1" noChangeArrowheads="1"/>
          </p:cNvSpPr>
          <p:nvPr>
            <p:ph type="body" sz="half" idx="1"/>
          </p:nvPr>
        </p:nvSpPr>
        <p:spPr>
          <a:xfrm>
            <a:off x="533400" y="1066800"/>
            <a:ext cx="4876800" cy="5181600"/>
          </a:xfrm>
        </p:spPr>
        <p:txBody>
          <a:bodyPr/>
          <a:lstStyle/>
          <a:p>
            <a:pPr marL="228600" indent="-228600" defTabSz="914400" eaLnBrk="1" hangingPunct="1">
              <a:lnSpc>
                <a:spcPct val="80000"/>
              </a:lnSpc>
              <a:buFontTx/>
              <a:buNone/>
            </a:pPr>
            <a:r>
              <a:rPr lang="en-US" sz="2400" b="1" smtClean="0">
                <a:solidFill>
                  <a:schemeClr val="hlink"/>
                </a:solidFill>
                <a:cs typeface="Times New Roman" pitchFamily="18" charset="0"/>
              </a:rPr>
              <a:t>Understand Earth as an integrated system</a:t>
            </a:r>
            <a:r>
              <a:rPr lang="en-US" sz="2400" b="1" smtClean="0">
                <a:solidFill>
                  <a:schemeClr val="hlink"/>
                </a:solidFill>
              </a:rPr>
              <a:t>:</a:t>
            </a:r>
          </a:p>
          <a:p>
            <a:pPr marL="228600" indent="-228600" defTabSz="914400" eaLnBrk="1" hangingPunct="1">
              <a:lnSpc>
                <a:spcPct val="80000"/>
              </a:lnSpc>
              <a:buFontTx/>
              <a:buNone/>
            </a:pPr>
            <a:endParaRPr lang="en-US" sz="2400" b="1" smtClean="0">
              <a:solidFill>
                <a:schemeClr val="hlink"/>
              </a:solidFill>
            </a:endParaRPr>
          </a:p>
          <a:p>
            <a:pPr marL="228600" indent="-228600" defTabSz="914400" eaLnBrk="1" hangingPunct="1">
              <a:lnSpc>
                <a:spcPct val="80000"/>
              </a:lnSpc>
            </a:pPr>
            <a:r>
              <a:rPr lang="en-US" sz="2400" smtClean="0">
                <a:cs typeface="Times New Roman" pitchFamily="18" charset="0"/>
              </a:rPr>
              <a:t>Change and evolution (stars, solar systems, atmosphere, soils and life evolve from precursors)</a:t>
            </a:r>
          </a:p>
          <a:p>
            <a:pPr marL="228600" indent="-228600" defTabSz="914400" eaLnBrk="1" hangingPunct="1">
              <a:lnSpc>
                <a:spcPct val="80000"/>
              </a:lnSpc>
            </a:pPr>
            <a:r>
              <a:rPr lang="en-US" sz="2400" smtClean="0">
                <a:cs typeface="Times New Roman" pitchFamily="18" charset="0"/>
              </a:rPr>
              <a:t>Underlying physical and natural processes and how they are integrated</a:t>
            </a:r>
          </a:p>
          <a:p>
            <a:pPr marL="228600" indent="-228600" defTabSz="914400" eaLnBrk="1" hangingPunct="1">
              <a:lnSpc>
                <a:spcPct val="80000"/>
              </a:lnSpc>
            </a:pPr>
            <a:r>
              <a:rPr lang="en-US" sz="2400" smtClean="0">
                <a:cs typeface="Times New Roman" pitchFamily="18" charset="0"/>
              </a:rPr>
              <a:t>Variability and uncertainty (climate has always varied, prediction is difficult in complex systems)</a:t>
            </a:r>
          </a:p>
          <a:p>
            <a:pPr marL="228600" indent="-228600" defTabSz="914400" eaLnBrk="1" hangingPunct="1">
              <a:lnSpc>
                <a:spcPct val="80000"/>
              </a:lnSpc>
            </a:pPr>
            <a:r>
              <a:rPr lang="en-US" sz="2400" smtClean="0">
                <a:cs typeface="Times New Roman" pitchFamily="18" charset="0"/>
              </a:rPr>
              <a:t>Human alteration of Earth's physical and biological systems (rates)</a:t>
            </a:r>
          </a:p>
        </p:txBody>
      </p:sp>
      <p:pic>
        <p:nvPicPr>
          <p:cNvPr id="7172" name="Shape 64515"/>
          <p:cNvPicPr>
            <a:picLocks noGrp="1" noChangeAspect="1" noChangeArrowheads="1"/>
          </p:cNvPicPr>
          <p:nvPr>
            <p:ph sz="half" idx="2"/>
          </p:nvPr>
        </p:nvPicPr>
        <p:blipFill>
          <a:blip r:embed="rId3"/>
          <a:srcRect/>
          <a:stretch>
            <a:fillRect/>
          </a:stretch>
        </p:blipFill>
        <p:spPr>
          <a:xfrm>
            <a:off x="5680075" y="1371600"/>
            <a:ext cx="2854325" cy="43434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srcRect l="1128" t="13269" r="1894" b="4328"/>
          <a:stretch>
            <a:fillRect/>
          </a:stretch>
        </p:blipFill>
        <p:spPr bwMode="auto">
          <a:xfrm>
            <a:off x="304800" y="838200"/>
            <a:ext cx="6553201" cy="4408394"/>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B262B4A3-1574-491D-BF9F-65E699590B5B}" type="slidenum">
              <a:rPr lang="en-US"/>
              <a:pPr/>
              <a:t>5</a:t>
            </a:fld>
            <a:endParaRPr lang="en-US"/>
          </a:p>
        </p:txBody>
      </p:sp>
      <p:sp>
        <p:nvSpPr>
          <p:cNvPr id="66562" name="Title 66561"/>
          <p:cNvSpPr>
            <a:spLocks noGrp="1" noChangeArrowheads="1"/>
          </p:cNvSpPr>
          <p:nvPr>
            <p:ph type="title"/>
          </p:nvPr>
        </p:nvSpPr>
        <p:spPr>
          <a:xfrm>
            <a:off x="2057400" y="228600"/>
            <a:ext cx="5027613" cy="457200"/>
          </a:xfrm>
        </p:spPr>
        <p:txBody>
          <a:bodyPr/>
          <a:lstStyle/>
          <a:p>
            <a:pPr marL="0" indent="0" defTabSz="914400" eaLnBrk="1" hangingPunct="1"/>
            <a:r>
              <a:rPr lang="en-US" smtClean="0"/>
              <a:t>Course Management: U-M’s Ctools</a:t>
            </a:r>
          </a:p>
        </p:txBody>
      </p:sp>
      <p:sp>
        <p:nvSpPr>
          <p:cNvPr id="8195" name="Rectangle 66565"/>
          <p:cNvSpPr>
            <a:spLocks noChangeArrowheads="1"/>
          </p:cNvSpPr>
          <p:nvPr/>
        </p:nvSpPr>
        <p:spPr bwMode="auto">
          <a:xfrm>
            <a:off x="381000" y="6034088"/>
            <a:ext cx="2647950" cy="366712"/>
          </a:xfrm>
          <a:prstGeom prst="rect">
            <a:avLst/>
          </a:prstGeom>
          <a:solidFill>
            <a:schemeClr val="bg1"/>
          </a:solidFill>
          <a:ln w="9525">
            <a:noFill/>
            <a:miter lim="800000"/>
            <a:headEnd/>
            <a:tailEnd/>
          </a:ln>
        </p:spPr>
        <p:txBody>
          <a:bodyPr>
            <a:spAutoFit/>
          </a:bodyPr>
          <a:lstStyle/>
          <a:p>
            <a:r>
              <a:rPr lang="en-US" sz="1800">
                <a:latin typeface="Arial" charset="0"/>
                <a:hlinkClick r:id="rId4"/>
              </a:rPr>
              <a:t>https://ctools.umich.edu/</a:t>
            </a:r>
            <a:endParaRPr lang="en-US" sz="1800">
              <a:latin typeface="Arial" charset="0"/>
            </a:endParaRPr>
          </a:p>
        </p:txBody>
      </p:sp>
      <p:pic>
        <p:nvPicPr>
          <p:cNvPr id="8198" name="Rectangle 66579"/>
          <p:cNvPicPr>
            <a:picLocks noChangeAspect="1" noChangeArrowheads="1"/>
          </p:cNvPicPr>
          <p:nvPr/>
        </p:nvPicPr>
        <p:blipFill>
          <a:blip r:embed="rId5"/>
          <a:srcRect/>
          <a:stretch>
            <a:fillRect/>
          </a:stretch>
        </p:blipFill>
        <p:spPr bwMode="auto">
          <a:xfrm>
            <a:off x="5105400" y="3429000"/>
            <a:ext cx="3656013" cy="3298825"/>
          </a:xfrm>
          <a:prstGeom prst="rect">
            <a:avLst/>
          </a:prstGeom>
          <a:noFill/>
          <a:ln w="9525">
            <a:noFill/>
            <a:miter lim="800000"/>
            <a:headEnd/>
            <a:tailEnd/>
          </a:ln>
        </p:spPr>
      </p:pic>
      <p:sp>
        <p:nvSpPr>
          <p:cNvPr id="66578" name="Oval 66577"/>
          <p:cNvSpPr>
            <a:spLocks noChangeArrowheads="1"/>
          </p:cNvSpPr>
          <p:nvPr/>
        </p:nvSpPr>
        <p:spPr bwMode="auto">
          <a:xfrm>
            <a:off x="3962400" y="1752600"/>
            <a:ext cx="2209800" cy="381000"/>
          </a:xfrm>
          <a:prstGeom prst="ellipse">
            <a:avLst/>
          </a:prstGeom>
          <a:noFill/>
          <a:ln w="28575" algn="ctr">
            <a:solidFill>
              <a:schemeClr val="accent1"/>
            </a:solidFill>
            <a:round/>
            <a:headEnd/>
            <a:tailEnd/>
          </a:ln>
        </p:spPr>
        <p:txBody>
          <a:bodyPr wrap="none" anchor="ctr"/>
          <a:lstStyle/>
          <a:p>
            <a:endParaRPr lang="en-US" sz="1800">
              <a:solidFill>
                <a:srgbClr val="000000"/>
              </a:solidFill>
              <a:latin typeface="Arial" charset="0"/>
            </a:endParaRPr>
          </a:p>
        </p:txBody>
      </p:sp>
      <p:pic>
        <p:nvPicPr>
          <p:cNvPr id="8200" name="Rectangle 66580" descr="Ctools">
            <a:hlinkClick r:id="rId4"/>
          </p:cNvPr>
          <p:cNvPicPr>
            <a:picLocks noChangeAspect="1" noChangeArrowheads="1"/>
          </p:cNvPicPr>
          <p:nvPr/>
        </p:nvPicPr>
        <p:blipFill>
          <a:blip r:embed="rId6"/>
          <a:srcRect/>
          <a:stretch>
            <a:fillRect/>
          </a:stretch>
        </p:blipFill>
        <p:spPr bwMode="auto">
          <a:xfrm>
            <a:off x="7772400" y="990600"/>
            <a:ext cx="588963"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2FDCC08-27E7-4AED-8EB0-8ECBBB7B7E86}" type="slidenum">
              <a:rPr lang="en-US"/>
              <a:pPr/>
              <a:t>6</a:t>
            </a:fld>
            <a:endParaRPr lang="en-US"/>
          </a:p>
        </p:txBody>
      </p:sp>
      <p:sp>
        <p:nvSpPr>
          <p:cNvPr id="75778" name="Title 75777"/>
          <p:cNvSpPr>
            <a:spLocks noGrp="1" noChangeArrowheads="1"/>
          </p:cNvSpPr>
          <p:nvPr>
            <p:ph type="title"/>
          </p:nvPr>
        </p:nvSpPr>
        <p:spPr/>
        <p:txBody>
          <a:bodyPr/>
          <a:lstStyle/>
          <a:p>
            <a:pPr marL="0" indent="0" defTabSz="914400" eaLnBrk="1" hangingPunct="1"/>
            <a:r>
              <a:rPr lang="en-US" smtClean="0"/>
              <a:t>Lectures</a:t>
            </a:r>
          </a:p>
        </p:txBody>
      </p:sp>
      <p:pic>
        <p:nvPicPr>
          <p:cNvPr id="9220" name="Rectangle 75783" descr="Global Change Web">
            <a:hlinkClick r:id="rId2"/>
          </p:cNvPr>
          <p:cNvPicPr>
            <a:picLocks noChangeAspect="1" noChangeArrowheads="1"/>
          </p:cNvPicPr>
          <p:nvPr/>
        </p:nvPicPr>
        <p:blipFill>
          <a:blip r:embed="rId3"/>
          <a:srcRect/>
          <a:stretch>
            <a:fillRect/>
          </a:stretch>
        </p:blipFill>
        <p:spPr bwMode="auto">
          <a:xfrm>
            <a:off x="228600" y="5486400"/>
            <a:ext cx="588963" cy="585788"/>
          </a:xfrm>
          <a:prstGeom prst="rect">
            <a:avLst/>
          </a:prstGeom>
          <a:noFill/>
          <a:ln w="9525">
            <a:noFill/>
            <a:miter lim="800000"/>
            <a:headEnd/>
            <a:tailEnd/>
          </a:ln>
        </p:spPr>
      </p:pic>
      <p:pic>
        <p:nvPicPr>
          <p:cNvPr id="31745" name="Picture 1"/>
          <p:cNvPicPr>
            <a:picLocks noChangeAspect="1" noChangeArrowheads="1"/>
          </p:cNvPicPr>
          <p:nvPr/>
        </p:nvPicPr>
        <p:blipFill>
          <a:blip r:embed="rId4"/>
          <a:srcRect t="10587"/>
          <a:stretch>
            <a:fillRect/>
          </a:stretch>
        </p:blipFill>
        <p:spPr bwMode="auto">
          <a:xfrm>
            <a:off x="914400" y="685800"/>
            <a:ext cx="7315200" cy="57916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A30A2EC-F99A-4A68-9FD4-ED78162C804B}" type="slidenum">
              <a:rPr lang="en-US"/>
              <a:pPr/>
              <a:t>7</a:t>
            </a:fld>
            <a:endParaRPr lang="en-US"/>
          </a:p>
        </p:txBody>
      </p:sp>
      <p:sp>
        <p:nvSpPr>
          <p:cNvPr id="93186" name="Title 93185"/>
          <p:cNvSpPr>
            <a:spLocks noGrp="1" noChangeArrowheads="1"/>
          </p:cNvSpPr>
          <p:nvPr>
            <p:ph type="title"/>
          </p:nvPr>
        </p:nvSpPr>
        <p:spPr/>
        <p:txBody>
          <a:bodyPr/>
          <a:lstStyle/>
          <a:p>
            <a:pPr marL="0" indent="0" defTabSz="914400" eaLnBrk="1" hangingPunct="1"/>
            <a:r>
              <a:rPr lang="en-US" smtClean="0"/>
              <a:t>Lectures, ctd.</a:t>
            </a:r>
          </a:p>
        </p:txBody>
      </p:sp>
      <p:sp>
        <p:nvSpPr>
          <p:cNvPr id="10243" name="Shape 93186"/>
          <p:cNvSpPr>
            <a:spLocks noGrp="1" noChangeArrowheads="1"/>
          </p:cNvSpPr>
          <p:nvPr>
            <p:ph type="body" idx="1"/>
          </p:nvPr>
        </p:nvSpPr>
        <p:spPr>
          <a:noFill/>
        </p:spPr>
        <p:txBody>
          <a:bodyPr/>
          <a:lstStyle/>
          <a:p>
            <a:pPr defTabSz="914400" eaLnBrk="1" hangingPunct="1">
              <a:buFontTx/>
              <a:buNone/>
            </a:pPr>
            <a:endParaRPr lang="en-US" smtClean="0"/>
          </a:p>
        </p:txBody>
      </p:sp>
      <p:pic>
        <p:nvPicPr>
          <p:cNvPr id="10245" name="Rectangle 93190" descr="Global Change Web">
            <a:hlinkClick r:id="rId2"/>
          </p:cNvPr>
          <p:cNvPicPr>
            <a:picLocks noChangeAspect="1" noChangeArrowheads="1"/>
          </p:cNvPicPr>
          <p:nvPr/>
        </p:nvPicPr>
        <p:blipFill>
          <a:blip r:embed="rId3"/>
          <a:srcRect/>
          <a:stretch>
            <a:fillRect/>
          </a:stretch>
        </p:blipFill>
        <p:spPr bwMode="auto">
          <a:xfrm>
            <a:off x="228600" y="5486400"/>
            <a:ext cx="588963" cy="585788"/>
          </a:xfrm>
          <a:prstGeom prst="rect">
            <a:avLst/>
          </a:prstGeom>
          <a:noFill/>
          <a:ln w="9525">
            <a:noFill/>
            <a:miter lim="800000"/>
            <a:headEnd/>
            <a:tailEnd/>
          </a:ln>
        </p:spPr>
      </p:pic>
      <p:pic>
        <p:nvPicPr>
          <p:cNvPr id="30721" name="Picture 1"/>
          <p:cNvPicPr>
            <a:picLocks noChangeAspect="1" noChangeArrowheads="1"/>
          </p:cNvPicPr>
          <p:nvPr/>
        </p:nvPicPr>
        <p:blipFill>
          <a:blip r:embed="rId4"/>
          <a:srcRect t="10133"/>
          <a:stretch>
            <a:fillRect/>
          </a:stretch>
        </p:blipFill>
        <p:spPr bwMode="auto">
          <a:xfrm>
            <a:off x="914400" y="685800"/>
            <a:ext cx="7315200" cy="6081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5CD29A7-2B65-46E9-8AFF-51DC8DB229C1}" type="slidenum">
              <a:rPr lang="en-US"/>
              <a:pPr/>
              <a:t>8</a:t>
            </a:fld>
            <a:endParaRPr lang="en-US"/>
          </a:p>
        </p:txBody>
      </p:sp>
      <p:sp>
        <p:nvSpPr>
          <p:cNvPr id="76802" name="Title 76801"/>
          <p:cNvSpPr>
            <a:spLocks noGrp="1" noChangeArrowheads="1"/>
          </p:cNvSpPr>
          <p:nvPr>
            <p:ph type="title"/>
          </p:nvPr>
        </p:nvSpPr>
        <p:spPr/>
        <p:txBody>
          <a:bodyPr/>
          <a:lstStyle/>
          <a:p>
            <a:pPr marL="0" indent="0" defTabSz="914400" eaLnBrk="1" hangingPunct="1"/>
            <a:r>
              <a:rPr lang="en-US" smtClean="0"/>
              <a:t>Lecture Notes and PowerPoint files</a:t>
            </a:r>
          </a:p>
        </p:txBody>
      </p:sp>
      <p:pic>
        <p:nvPicPr>
          <p:cNvPr id="11267" name="Rectangle 76803"/>
          <p:cNvPicPr>
            <a:picLocks noChangeAspect="1" noChangeArrowheads="1"/>
          </p:cNvPicPr>
          <p:nvPr/>
        </p:nvPicPr>
        <p:blipFill>
          <a:blip r:embed="rId2"/>
          <a:srcRect/>
          <a:stretch>
            <a:fillRect/>
          </a:stretch>
        </p:blipFill>
        <p:spPr bwMode="auto">
          <a:xfrm>
            <a:off x="4724400" y="995363"/>
            <a:ext cx="4114800" cy="3979862"/>
          </a:xfrm>
          <a:prstGeom prst="rect">
            <a:avLst/>
          </a:prstGeom>
          <a:noFill/>
          <a:ln w="9525">
            <a:noFill/>
            <a:miter lim="800000"/>
            <a:headEnd/>
            <a:tailEnd/>
          </a:ln>
        </p:spPr>
      </p:pic>
      <p:sp>
        <p:nvSpPr>
          <p:cNvPr id="11268" name="TextBox 76804"/>
          <p:cNvSpPr txBox="1">
            <a:spLocks noChangeArrowheads="1"/>
          </p:cNvSpPr>
          <p:nvPr/>
        </p:nvSpPr>
        <p:spPr bwMode="auto">
          <a:xfrm>
            <a:off x="457200" y="838200"/>
            <a:ext cx="3886200" cy="1477328"/>
          </a:xfrm>
          <a:prstGeom prst="rect">
            <a:avLst/>
          </a:prstGeom>
          <a:noFill/>
          <a:ln w="9525">
            <a:noFill/>
            <a:miter lim="800000"/>
            <a:headEnd/>
            <a:tailEnd/>
          </a:ln>
        </p:spPr>
        <p:txBody>
          <a:bodyPr>
            <a:spAutoFit/>
          </a:bodyPr>
          <a:lstStyle/>
          <a:p>
            <a:pPr marL="228600" indent="-228600">
              <a:buFontTx/>
              <a:buChar char="•"/>
            </a:pPr>
            <a:r>
              <a:rPr lang="en-US" sz="1800" dirty="0">
                <a:latin typeface="Arial" charset="0"/>
              </a:rPr>
              <a:t>Supporting notes on-line (but </a:t>
            </a:r>
            <a:r>
              <a:rPr lang="en-US" sz="1800" dirty="0" smtClean="0">
                <a:latin typeface="Arial" charset="0"/>
              </a:rPr>
              <a:t>they do </a:t>
            </a:r>
            <a:r>
              <a:rPr lang="en-US" sz="1800" dirty="0">
                <a:latin typeface="Arial" charset="0"/>
              </a:rPr>
              <a:t>not replace lectures)</a:t>
            </a:r>
          </a:p>
          <a:p>
            <a:pPr marL="228600" indent="-228600">
              <a:buFontTx/>
              <a:buChar char="•"/>
            </a:pPr>
            <a:r>
              <a:rPr lang="en-US" sz="1800" dirty="0">
                <a:latin typeface="Arial" charset="0"/>
              </a:rPr>
              <a:t>PowerPoint slides through </a:t>
            </a:r>
            <a:r>
              <a:rPr lang="en-US" sz="1800" dirty="0" err="1" smtClean="0">
                <a:latin typeface="Arial" charset="0"/>
              </a:rPr>
              <a:t>Ctools</a:t>
            </a:r>
            <a:r>
              <a:rPr lang="en-US" sz="1800" dirty="0" smtClean="0">
                <a:latin typeface="Arial" charset="0"/>
              </a:rPr>
              <a:t> and </a:t>
            </a:r>
            <a:r>
              <a:rPr lang="en-US" sz="1800" dirty="0" err="1" smtClean="0">
                <a:latin typeface="Arial" charset="0"/>
              </a:rPr>
              <a:t>LectureTools</a:t>
            </a:r>
            <a:r>
              <a:rPr lang="en-US" sz="1800" dirty="0" smtClean="0">
                <a:latin typeface="Arial" charset="0"/>
              </a:rPr>
              <a:t> </a:t>
            </a:r>
            <a:r>
              <a:rPr lang="en-US" sz="1800" dirty="0">
                <a:latin typeface="Arial" charset="0"/>
              </a:rPr>
              <a:t>(updated prior to lectures)</a:t>
            </a:r>
          </a:p>
        </p:txBody>
      </p:sp>
      <p:sp>
        <p:nvSpPr>
          <p:cNvPr id="11270" name="TextBox 76807"/>
          <p:cNvSpPr txBox="1">
            <a:spLocks noChangeArrowheads="1"/>
          </p:cNvSpPr>
          <p:nvPr/>
        </p:nvSpPr>
        <p:spPr bwMode="auto">
          <a:xfrm>
            <a:off x="5546725" y="5256213"/>
            <a:ext cx="2682875" cy="1200329"/>
          </a:xfrm>
          <a:prstGeom prst="rect">
            <a:avLst/>
          </a:prstGeom>
          <a:noFill/>
          <a:ln w="9525">
            <a:noFill/>
            <a:miter lim="800000"/>
            <a:headEnd/>
            <a:tailEnd/>
          </a:ln>
        </p:spPr>
        <p:txBody>
          <a:bodyPr>
            <a:spAutoFit/>
          </a:bodyPr>
          <a:lstStyle/>
          <a:p>
            <a:pPr marL="173038" indent="-173038">
              <a:buFontTx/>
              <a:buChar char="•"/>
            </a:pPr>
            <a:r>
              <a:rPr lang="en-US" sz="1800" dirty="0" smtClean="0">
                <a:latin typeface="Arial" charset="0"/>
              </a:rPr>
              <a:t>Your own class </a:t>
            </a:r>
            <a:r>
              <a:rPr lang="en-US" sz="1800" dirty="0">
                <a:latin typeface="Arial" charset="0"/>
              </a:rPr>
              <a:t>notes.  Be here, so you </a:t>
            </a:r>
            <a:r>
              <a:rPr lang="en-US" sz="1800" dirty="0" smtClean="0">
                <a:latin typeface="Arial" charset="0"/>
              </a:rPr>
              <a:t>learn more and won’t </a:t>
            </a:r>
            <a:r>
              <a:rPr lang="en-US" sz="1800" dirty="0">
                <a:latin typeface="Arial" charset="0"/>
              </a:rPr>
              <a:t>be surprised</a:t>
            </a:r>
          </a:p>
        </p:txBody>
      </p:sp>
      <p:pic>
        <p:nvPicPr>
          <p:cNvPr id="31745" name="Picture 1"/>
          <p:cNvPicPr>
            <a:picLocks noChangeAspect="1" noChangeArrowheads="1"/>
          </p:cNvPicPr>
          <p:nvPr/>
        </p:nvPicPr>
        <p:blipFill>
          <a:blip r:embed="rId3"/>
          <a:srcRect t="13275" r="1389" b="7076"/>
          <a:stretch>
            <a:fillRect/>
          </a:stretch>
        </p:blipFill>
        <p:spPr bwMode="auto">
          <a:xfrm>
            <a:off x="297024" y="2743200"/>
            <a:ext cx="5189376"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srcRect t="11968"/>
          <a:stretch>
            <a:fillRect/>
          </a:stretch>
        </p:blipFill>
        <p:spPr bwMode="auto">
          <a:xfrm>
            <a:off x="228600" y="762000"/>
            <a:ext cx="5486400" cy="3923322"/>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515F66E3-9221-447C-ACC0-0142FF39A7E1}" type="slidenum">
              <a:rPr lang="en-US"/>
              <a:pPr/>
              <a:t>9</a:t>
            </a:fld>
            <a:endParaRPr lang="en-US"/>
          </a:p>
        </p:txBody>
      </p:sp>
      <p:sp>
        <p:nvSpPr>
          <p:cNvPr id="108546" name="Title 108545"/>
          <p:cNvSpPr>
            <a:spLocks noGrp="1" noChangeArrowheads="1"/>
          </p:cNvSpPr>
          <p:nvPr>
            <p:ph type="title"/>
          </p:nvPr>
        </p:nvSpPr>
        <p:spPr/>
        <p:txBody>
          <a:bodyPr/>
          <a:lstStyle/>
          <a:p>
            <a:pPr marL="0" indent="0" defTabSz="914400" eaLnBrk="1" hangingPunct="1"/>
            <a:r>
              <a:rPr lang="en-US" dirty="0" smtClean="0"/>
              <a:t>Information Environment (</a:t>
            </a:r>
            <a:r>
              <a:rPr lang="en-US" dirty="0" err="1" smtClean="0"/>
              <a:t>LectureTools</a:t>
            </a:r>
            <a:r>
              <a:rPr lang="en-US" dirty="0" smtClean="0"/>
              <a:t>)</a:t>
            </a:r>
          </a:p>
        </p:txBody>
      </p:sp>
      <p:pic>
        <p:nvPicPr>
          <p:cNvPr id="12292" name="Rectangle 108548"/>
          <p:cNvPicPr>
            <a:picLocks noChangeAspect="1" noChangeArrowheads="1"/>
          </p:cNvPicPr>
          <p:nvPr/>
        </p:nvPicPr>
        <p:blipFill>
          <a:blip r:embed="rId3"/>
          <a:srcRect/>
          <a:stretch>
            <a:fillRect/>
          </a:stretch>
        </p:blipFill>
        <p:spPr bwMode="auto">
          <a:xfrm>
            <a:off x="4077974" y="3195637"/>
            <a:ext cx="4380226" cy="3509963"/>
          </a:xfrm>
          <a:prstGeom prst="rect">
            <a:avLst/>
          </a:prstGeom>
          <a:noFill/>
          <a:ln w="9525">
            <a:noFill/>
            <a:miter lim="800000"/>
            <a:headEnd/>
            <a:tailEnd/>
          </a:ln>
        </p:spPr>
      </p:pic>
      <p:sp>
        <p:nvSpPr>
          <p:cNvPr id="12293" name="TextBox 108553"/>
          <p:cNvSpPr txBox="1">
            <a:spLocks noChangeArrowheads="1"/>
          </p:cNvSpPr>
          <p:nvPr/>
        </p:nvSpPr>
        <p:spPr bwMode="auto">
          <a:xfrm>
            <a:off x="5867400" y="880408"/>
            <a:ext cx="2895600" cy="2246769"/>
          </a:xfrm>
          <a:prstGeom prst="rect">
            <a:avLst/>
          </a:prstGeom>
          <a:noFill/>
          <a:ln w="9525">
            <a:noFill/>
            <a:miter lim="800000"/>
            <a:headEnd/>
            <a:tailEnd/>
          </a:ln>
        </p:spPr>
        <p:txBody>
          <a:bodyPr wrap="square">
            <a:spAutoFit/>
          </a:bodyPr>
          <a:lstStyle/>
          <a:p>
            <a:r>
              <a:rPr lang="en-US" sz="2000" dirty="0">
                <a:latin typeface="Arial" charset="0"/>
              </a:rPr>
              <a:t>Bring your wireless-enabled laptop to class for </a:t>
            </a:r>
            <a:r>
              <a:rPr lang="en-US" sz="2000" dirty="0" smtClean="0">
                <a:latin typeface="Arial" charset="0"/>
              </a:rPr>
              <a:t>lecture notes</a:t>
            </a:r>
            <a:r>
              <a:rPr lang="en-US" sz="2000" dirty="0">
                <a:latin typeface="Arial" charset="0"/>
              </a:rPr>
              <a:t>, web access and real-time searches </a:t>
            </a:r>
            <a:endParaRPr lang="en-US" sz="2000" dirty="0" smtClean="0">
              <a:latin typeface="Arial" charset="0"/>
            </a:endParaRPr>
          </a:p>
          <a:p>
            <a:r>
              <a:rPr lang="en-US" sz="2000" dirty="0" smtClean="0">
                <a:latin typeface="Arial" charset="0"/>
              </a:rPr>
              <a:t>(</a:t>
            </a:r>
            <a:r>
              <a:rPr lang="en-US" sz="2000" dirty="0">
                <a:latin typeface="Arial" charset="0"/>
              </a:rPr>
              <a:t>and IM, </a:t>
            </a:r>
            <a:r>
              <a:rPr lang="en-US" sz="2000" dirty="0" err="1">
                <a:latin typeface="Arial" charset="0"/>
              </a:rPr>
              <a:t>F</a:t>
            </a:r>
            <a:r>
              <a:rPr lang="en-US" sz="2000" dirty="0" err="1" smtClean="0">
                <a:latin typeface="Arial" charset="0"/>
              </a:rPr>
              <a:t>acebook</a:t>
            </a:r>
            <a:r>
              <a:rPr lang="en-US" sz="2000" dirty="0">
                <a:latin typeface="Arial" charset="0"/>
              </a:rPr>
              <a:t>, YouTube, ....)</a:t>
            </a:r>
          </a:p>
        </p:txBody>
      </p:sp>
      <p:sp>
        <p:nvSpPr>
          <p:cNvPr id="9" name="TextBox 8"/>
          <p:cNvSpPr txBox="1"/>
          <p:nvPr/>
        </p:nvSpPr>
        <p:spPr>
          <a:xfrm>
            <a:off x="609600" y="5257800"/>
            <a:ext cx="2507418" cy="400110"/>
          </a:xfrm>
          <a:prstGeom prst="rect">
            <a:avLst/>
          </a:prstGeom>
          <a:noFill/>
        </p:spPr>
        <p:txBody>
          <a:bodyPr wrap="none" rtlCol="0">
            <a:spAutoFit/>
          </a:bodyPr>
          <a:lstStyle/>
          <a:p>
            <a:r>
              <a:rPr lang="en-US" sz="2000" dirty="0" smtClean="0">
                <a:latin typeface="+mn-lt"/>
              </a:rPr>
              <a:t>Details on Friday ….</a:t>
            </a:r>
            <a:endParaRPr lang="en-US" sz="2000" dirty="0">
              <a:latin typeface="+mn-lt"/>
            </a:endParaRPr>
          </a:p>
        </p:txBody>
      </p:sp>
      <p:pic>
        <p:nvPicPr>
          <p:cNvPr id="10" name="Rectangle 66580" descr="Ctools">
            <a:hlinkClick r:id="rId4"/>
          </p:cNvPr>
          <p:cNvPicPr>
            <a:picLocks noChangeAspect="1" noChangeArrowheads="1"/>
          </p:cNvPicPr>
          <p:nvPr/>
        </p:nvPicPr>
        <p:blipFill>
          <a:blip r:embed="rId5"/>
          <a:srcRect/>
          <a:stretch>
            <a:fillRect/>
          </a:stretch>
        </p:blipFill>
        <p:spPr bwMode="auto">
          <a:xfrm>
            <a:off x="533400" y="5867400"/>
            <a:ext cx="588963"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CC0000"/>
      </a:accent1>
      <a:accent2>
        <a:srgbClr val="3333CC"/>
      </a:accent2>
      <a:accent3>
        <a:srgbClr val="FFFFFF"/>
      </a:accent3>
      <a:accent4>
        <a:srgbClr val="000000"/>
      </a:accent4>
      <a:accent5>
        <a:srgbClr val="E2AAAA"/>
      </a:accent5>
      <a:accent6>
        <a:srgbClr val="2D2DB9"/>
      </a:accent6>
      <a:hlink>
        <a:srgbClr val="3333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CC0000"/>
        </a:accent1>
        <a:accent2>
          <a:srgbClr val="3333CC"/>
        </a:accent2>
        <a:accent3>
          <a:srgbClr val="FFFFFF"/>
        </a:accent3>
        <a:accent4>
          <a:srgbClr val="000000"/>
        </a:accent4>
        <a:accent5>
          <a:srgbClr val="E2AAA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CC0000"/>
      </a:accent1>
      <a:accent2>
        <a:srgbClr val="3333CC"/>
      </a:accent2>
      <a:accent3>
        <a:srgbClr val="FFFFFF"/>
      </a:accent3>
      <a:accent4>
        <a:srgbClr val="000000"/>
      </a:accent4>
      <a:accent5>
        <a:srgbClr val="E2AAAA"/>
      </a:accent5>
      <a:accent6>
        <a:srgbClr val="2D2DB9"/>
      </a:accent6>
      <a:hlink>
        <a:srgbClr val="3333CC"/>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CC0000"/>
        </a:accent1>
        <a:accent2>
          <a:srgbClr val="3333CC"/>
        </a:accent2>
        <a:accent3>
          <a:srgbClr val="FFFFFF"/>
        </a:accent3>
        <a:accent4>
          <a:srgbClr val="000000"/>
        </a:accent4>
        <a:accent5>
          <a:srgbClr val="E2AAA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FF6600"/>
      </a:dk1>
      <a:lt1>
        <a:srgbClr val="FFCC00"/>
      </a:lt1>
      <a:dk2>
        <a:srgbClr val="003366"/>
      </a:dk2>
      <a:lt2>
        <a:srgbClr val="CC3300"/>
      </a:lt2>
      <a:accent1>
        <a:srgbClr val="008080"/>
      </a:accent1>
      <a:accent2>
        <a:srgbClr val="FF5050"/>
      </a:accent2>
      <a:accent3>
        <a:srgbClr val="AAADB8"/>
      </a:accent3>
      <a:accent4>
        <a:srgbClr val="DAAE00"/>
      </a:accent4>
      <a:accent5>
        <a:srgbClr val="AAC0C0"/>
      </a:accent5>
      <a:accent6>
        <a:srgbClr val="E74848"/>
      </a:accent6>
      <a:hlink>
        <a:srgbClr val="00CC99"/>
      </a:hlink>
      <a:folHlink>
        <a:srgbClr val="99003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1104</TotalTime>
  <Words>1190</Words>
  <Application>Microsoft PowerPoint</Application>
  <PresentationFormat>On-screen Show (4:3)</PresentationFormat>
  <Paragraphs>211</Paragraphs>
  <Slides>27</Slides>
  <Notes>9</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Default Design</vt:lpstr>
      <vt:lpstr>1_Default Design</vt:lpstr>
      <vt:lpstr>2_Default Design</vt:lpstr>
      <vt:lpstr>3_Default Design</vt:lpstr>
      <vt:lpstr>Global Change 1: Physical Processes Environ 110, Biol 110, Geosci 171, AOSS 171, ENSCEN 171</vt:lpstr>
      <vt:lpstr>Global Change 1: Introductions</vt:lpstr>
      <vt:lpstr>Interdisciplinary, Team-taught  Natural and Social Science Curriculum</vt:lpstr>
      <vt:lpstr>GC1 - Course Objectives</vt:lpstr>
      <vt:lpstr>Course Management: U-M’s Ctools</vt:lpstr>
      <vt:lpstr>Lectures</vt:lpstr>
      <vt:lpstr>Lectures, ctd.</vt:lpstr>
      <vt:lpstr>Lecture Notes and PowerPoint files</vt:lpstr>
      <vt:lpstr>Information Environment (LectureTools)</vt:lpstr>
      <vt:lpstr>Labs: Discussions and Analysis</vt:lpstr>
      <vt:lpstr>Discussions: Critical Reading &amp; Discourse</vt:lpstr>
      <vt:lpstr>System Dynamics Modeling (Stella)</vt:lpstr>
      <vt:lpstr>Systems Dynamic Modeling, ctd.</vt:lpstr>
      <vt:lpstr>Next Week’s Lab Reading</vt:lpstr>
      <vt:lpstr>Group Term Project</vt:lpstr>
      <vt:lpstr>Grades</vt:lpstr>
      <vt:lpstr>Meet the Professors</vt:lpstr>
      <vt:lpstr>Slide 18</vt:lpstr>
      <vt:lpstr>Slide 19</vt:lpstr>
      <vt:lpstr>Slide 20</vt:lpstr>
      <vt:lpstr>My Themes</vt:lpstr>
      <vt:lpstr>Possible Projects</vt:lpstr>
      <vt:lpstr>Slide 23</vt:lpstr>
      <vt:lpstr>Meet the 4 GSIs (Sections 2-9)</vt:lpstr>
      <vt:lpstr>Global Change Curriculum and Minor</vt:lpstr>
      <vt:lpstr>Slide 26</vt:lpstr>
      <vt:lpstr>Wrapping up</vt:lpstr>
    </vt:vector>
  </TitlesOfParts>
  <Company>LS&amp;A, 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dc:title>
  <dc:creator>Laura Brunengraber</dc:creator>
  <cp:lastModifiedBy>Ben van der Pluijm</cp:lastModifiedBy>
  <cp:revision>138</cp:revision>
  <dcterms:created xsi:type="dcterms:W3CDTF">2002-06-24T20:05:01Z</dcterms:created>
  <dcterms:modified xsi:type="dcterms:W3CDTF">2007-09-05T15:14:35Z</dcterms:modified>
</cp:coreProperties>
</file>