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4.xml" ContentType="application/vnd.openxmlformats-officedocument.presentationml.slide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8" d="100"/>
          <a:sy n="98" d="100"/>
        </p:scale>
        <p:origin x="-4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4" Type="http://schemas.openxmlformats.org/officeDocument/2006/relationships/slide" Target="slides/slide3.xml"/><Relationship Id="rId10" Type="http://schemas.openxmlformats.org/officeDocument/2006/relationships/theme" Target="theme/theme1.xml"/><Relationship Id="rId5" Type="http://schemas.openxmlformats.org/officeDocument/2006/relationships/slide" Target="slides/slide4.xml"/><Relationship Id="rId7" Type="http://schemas.openxmlformats.org/officeDocument/2006/relationships/printerSettings" Target="printerSettings/printerSettings1.bin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viewProps" Target="viewProps.xml"/><Relationship Id="rId3" Type="http://schemas.openxmlformats.org/officeDocument/2006/relationships/slide" Target="slides/slide2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72DF-BEB8-1A41-BFF4-7347D07ACF88}" type="datetimeFigureOut">
              <a:rPr lang="en-US" smtClean="0"/>
              <a:pPr/>
              <a:t>9/7/09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3D2-D3B5-D24E-BBA5-7737CF367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72DF-BEB8-1A41-BFF4-7347D07ACF88}" type="datetimeFigureOut">
              <a:rPr lang="en-US" smtClean="0"/>
              <a:pPr/>
              <a:t>9/7/09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3D2-D3B5-D24E-BBA5-7737CF367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72DF-BEB8-1A41-BFF4-7347D07ACF88}" type="datetimeFigureOut">
              <a:rPr lang="en-US" smtClean="0"/>
              <a:pPr/>
              <a:t>9/7/09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3D2-D3B5-D24E-BBA5-7737CF367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72DF-BEB8-1A41-BFF4-7347D07ACF88}" type="datetimeFigureOut">
              <a:rPr lang="en-US" smtClean="0"/>
              <a:pPr/>
              <a:t>9/7/09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3D2-D3B5-D24E-BBA5-7737CF367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72DF-BEB8-1A41-BFF4-7347D07ACF88}" type="datetimeFigureOut">
              <a:rPr lang="en-US" smtClean="0"/>
              <a:pPr/>
              <a:t>9/7/09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3D2-D3B5-D24E-BBA5-7737CF367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72DF-BEB8-1A41-BFF4-7347D07ACF88}" type="datetimeFigureOut">
              <a:rPr lang="en-US" smtClean="0"/>
              <a:pPr/>
              <a:t>9/7/09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3D2-D3B5-D24E-BBA5-7737CF367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72DF-BEB8-1A41-BFF4-7347D07ACF88}" type="datetimeFigureOut">
              <a:rPr lang="en-US" smtClean="0"/>
              <a:pPr/>
              <a:t>9/7/09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3D2-D3B5-D24E-BBA5-7737CF367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72DF-BEB8-1A41-BFF4-7347D07ACF88}" type="datetimeFigureOut">
              <a:rPr lang="en-US" smtClean="0"/>
              <a:pPr/>
              <a:t>9/7/09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3D2-D3B5-D24E-BBA5-7737CF367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72DF-BEB8-1A41-BFF4-7347D07ACF88}" type="datetimeFigureOut">
              <a:rPr lang="en-US" smtClean="0"/>
              <a:pPr/>
              <a:t>9/7/09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3D2-D3B5-D24E-BBA5-7737CF367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72DF-BEB8-1A41-BFF4-7347D07ACF88}" type="datetimeFigureOut">
              <a:rPr lang="en-US" smtClean="0"/>
              <a:pPr/>
              <a:t>9/7/09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3D2-D3B5-D24E-BBA5-7737CF367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72DF-BEB8-1A41-BFF4-7347D07ACF88}" type="datetimeFigureOut">
              <a:rPr lang="en-US" smtClean="0"/>
              <a:pPr/>
              <a:t>9/7/09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3D2-D3B5-D24E-BBA5-7737CF367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972DF-BEB8-1A41-BFF4-7347D07ACF88}" type="datetimeFigureOut">
              <a:rPr lang="en-US" smtClean="0"/>
              <a:pPr/>
              <a:t>9/7/09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053D2-D3B5-D24E-BBA5-7737CF367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tolweb.org/tree/home.pages/aboutoverview.html" TargetMode="Externa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.Badgley2007.A.jpg"/>
          <p:cNvPicPr>
            <a:picLocks noChangeAspect="1"/>
          </p:cNvPicPr>
          <p:nvPr/>
        </p:nvPicPr>
        <p:blipFill>
          <a:blip r:embed="rId2">
            <a:lum bright="15000"/>
          </a:blip>
          <a:stretch>
            <a:fillRect/>
          </a:stretch>
        </p:blipFill>
        <p:spPr>
          <a:xfrm>
            <a:off x="457200" y="990600"/>
            <a:ext cx="2762250" cy="220980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4800" y="3352800"/>
            <a:ext cx="5638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Research</a:t>
            </a:r>
          </a:p>
          <a:p>
            <a:r>
              <a:rPr lang="en-US" sz="2400" dirty="0" smtClean="0"/>
              <a:t>  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Fossil record of mammals</a:t>
            </a:r>
          </a:p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  How mammals respond to climate over deep time</a:t>
            </a:r>
          </a:p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  Impact of agriculture on biodiversity</a:t>
            </a:r>
            <a:b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  Sustainable agriculture</a:t>
            </a:r>
          </a:p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Teaching</a:t>
            </a:r>
          </a:p>
          <a:p>
            <a:r>
              <a:rPr lang="en-US" sz="2000" dirty="0" smtClean="0"/>
              <a:t>  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Global Change I (Environ/Bio 110)</a:t>
            </a:r>
            <a:b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  Darwin play (RCIDIV 351)</a:t>
            </a:r>
          </a:p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  Food, land, and society (RCIDIV/Environ/EEB 318)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5" descr="CB working in garden.jpg"/>
          <p:cNvPicPr>
            <a:picLocks noChangeAspect="1"/>
          </p:cNvPicPr>
          <p:nvPr/>
        </p:nvPicPr>
        <p:blipFill>
          <a:blip r:embed="rId3">
            <a:lum bright="12000"/>
          </a:blip>
          <a:stretch>
            <a:fillRect/>
          </a:stretch>
        </p:blipFill>
        <p:spPr>
          <a:xfrm>
            <a:off x="5943600" y="3366436"/>
            <a:ext cx="3124200" cy="272956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Picture 6" descr="Chinji Fm after storm.jpg"/>
          <p:cNvPicPr>
            <a:picLocks noChangeAspect="1"/>
          </p:cNvPicPr>
          <p:nvPr/>
        </p:nvPicPr>
        <p:blipFill>
          <a:blip r:embed="rId4">
            <a:lum bright="12000"/>
          </a:blip>
          <a:stretch>
            <a:fillRect/>
          </a:stretch>
        </p:blipFill>
        <p:spPr>
          <a:xfrm>
            <a:off x="4114800" y="276754"/>
            <a:ext cx="4953000" cy="29236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36189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Catherine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Badgley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My themes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295400"/>
            <a:ext cx="7467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What processes are responsible for the diversity of life?</a:t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Evolution, natural selection, species formation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In what ways does the physical world influence living systems?</a:t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Earth history and diversification, extinction, climate 	and life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What are the major ways</a:t>
            </a:r>
            <a:r>
              <a:rPr lang="en-US" sz="2400" dirty="0" smtClean="0"/>
              <a:t> that organisms </a:t>
            </a:r>
            <a:r>
              <a:rPr lang="en-US" sz="2400" dirty="0" smtClean="0"/>
              <a:t>interact within ecological communities?</a:t>
            </a:r>
            <a:br>
              <a:rPr lang="en-US" sz="2400" dirty="0" smtClean="0"/>
            </a:br>
            <a:r>
              <a:rPr lang="en-US" sz="2400" dirty="0" smtClean="0"/>
              <a:t>  	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Competition, predation, mutualism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How have human activities affected all of this and what is at stake? </a:t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Habitat transformation, endangered species and 	communities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</a:rPr>
              <a:t>Evolution</a:t>
            </a:r>
            <a:endParaRPr lang="en-US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-8000" contrast="20000"/>
          </a:blip>
          <a:srcRect l="50750" t="3991"/>
          <a:stretch>
            <a:fillRect/>
          </a:stretch>
        </p:blipFill>
        <p:spPr>
          <a:xfrm>
            <a:off x="152400" y="1066800"/>
            <a:ext cx="3278773" cy="510540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10000" y="1066800"/>
            <a:ext cx="487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 ideas</a:t>
            </a:r>
          </a:p>
          <a:p>
            <a:pPr marL="457200" indent="-274320">
              <a:buFont typeface="+mj-lt"/>
              <a:buAutoNum type="arabicPeriod"/>
            </a:pPr>
            <a:r>
              <a:rPr lang="en-US" sz="2400" dirty="0" smtClean="0"/>
              <a:t>Variation + differential survival and reproduction </a:t>
            </a:r>
            <a:r>
              <a:rPr lang="en-US" sz="2400" dirty="0" err="1" smtClean="0">
                <a:sym typeface="Wingdings"/>
              </a:rPr>
              <a:t></a:t>
            </a:r>
            <a:r>
              <a:rPr lang="en-US" sz="2400" dirty="0" smtClean="0">
                <a:sym typeface="Wingdings"/>
              </a:rPr>
              <a:t> change in traits over time.</a:t>
            </a:r>
          </a:p>
          <a:p>
            <a:pPr marL="457200" indent="-274320">
              <a:buFont typeface="+mj-lt"/>
              <a:buAutoNum type="arabicPeriod"/>
            </a:pPr>
            <a:r>
              <a:rPr lang="en-US" sz="2400" dirty="0" smtClean="0">
                <a:sym typeface="Wingdings"/>
              </a:rPr>
              <a:t>Change in traits + geographic separation </a:t>
            </a:r>
            <a:r>
              <a:rPr lang="en-US" sz="2400" dirty="0" err="1" smtClean="0">
                <a:sym typeface="Wingdings"/>
              </a:rPr>
              <a:t></a:t>
            </a:r>
            <a:r>
              <a:rPr lang="en-US" sz="2400" dirty="0" smtClean="0">
                <a:sym typeface="Wingdings"/>
              </a:rPr>
              <a:t> formation of new species.</a:t>
            </a:r>
          </a:p>
          <a:p>
            <a:pPr marL="457200" indent="-274320">
              <a:buFont typeface="+mj-lt"/>
              <a:buAutoNum type="arabicPeriod"/>
            </a:pPr>
            <a:r>
              <a:rPr lang="en-US" sz="2400" dirty="0" smtClean="0">
                <a:sym typeface="Wingdings"/>
              </a:rPr>
              <a:t>All species are related by descent from common ancestor.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 bright="-14000"/>
          </a:blip>
          <a:stretch>
            <a:fillRect/>
          </a:stretch>
        </p:blipFill>
        <p:spPr>
          <a:xfrm>
            <a:off x="2133600" y="4495800"/>
            <a:ext cx="1681988" cy="22352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4473808"/>
            <a:ext cx="3200400" cy="2384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</a:rPr>
              <a:t>Ecology</a:t>
            </a:r>
            <a:endParaRPr lang="en-US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038600"/>
            <a:ext cx="2987888" cy="227717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0" y="1066800"/>
            <a:ext cx="449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Biological diversity depends on physical world for energy and habitats.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All species participate in local and global cycles of nutrients.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Species interactions are the basis for collaboration and competition for life’s essential resources.</a:t>
            </a:r>
            <a:endParaRPr lang="en-US" sz="2400" dirty="0"/>
          </a:p>
        </p:txBody>
      </p:sp>
      <p:pic>
        <p:nvPicPr>
          <p:cNvPr id="5" name="Picture 4" descr="Gooseneck barnacles on rock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027" y="1143000"/>
            <a:ext cx="3466173" cy="2599630"/>
          </a:xfrm>
          <a:prstGeom prst="rect">
            <a:avLst/>
          </a:prstGeom>
          <a:ln>
            <a:solidFill>
              <a:srgbClr val="404040"/>
            </a:solidFill>
          </a:ln>
        </p:spPr>
      </p:pic>
      <p:pic>
        <p:nvPicPr>
          <p:cNvPr id="6" name="Picture 5" descr="N Calif forest &amp; riv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00" y="4114800"/>
            <a:ext cx="3530600" cy="264795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xplore the ToL link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76200" y="1371600"/>
            <a:ext cx="4264885" cy="4800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4572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Relationship and Interdependence</a:t>
            </a:r>
            <a:endParaRPr lang="en-US" sz="3600" dirty="0"/>
          </a:p>
        </p:txBody>
      </p:sp>
      <p:pic>
        <p:nvPicPr>
          <p:cNvPr id="4" name="Picture 3" descr="US North Carolina famil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719" y="2082800"/>
            <a:ext cx="5032281" cy="33274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562600" y="5562600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Menzel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D’Alusio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Hungry Planet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981200" y="5791200"/>
            <a:ext cx="2895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http://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tolweb.org/tree/phylogeny.html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255</Words>
  <Application>Microsoft Macintosh PowerPoint</Application>
  <PresentationFormat>On-screen Show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My themes</vt:lpstr>
      <vt:lpstr>Evolution</vt:lpstr>
      <vt:lpstr>Ecology</vt:lpstr>
      <vt:lpstr>Slide 5</vt:lpstr>
    </vt:vector>
  </TitlesOfParts>
  <Company/>
  <LinksUpToDate>false</LinksUpToDate>
  <SharedDoc>false</SharedDoc>
  <HyperlinksChanged>false</HyperlinksChanged>
  <AppVersion>12.0258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Catherine E Badgley</dc:creator>
  <cp:lastModifiedBy>Catherine E Badgley</cp:lastModifiedBy>
  <cp:revision>21</cp:revision>
  <dcterms:created xsi:type="dcterms:W3CDTF">2009-09-07T14:16:59Z</dcterms:created>
  <dcterms:modified xsi:type="dcterms:W3CDTF">2009-09-07T15:35:15Z</dcterms:modified>
</cp:coreProperties>
</file>