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4"/>
  </p:notesMasterIdLst>
  <p:sldIdLst>
    <p:sldId id="318" r:id="rId2"/>
    <p:sldId id="285" r:id="rId3"/>
    <p:sldId id="286" r:id="rId4"/>
    <p:sldId id="289" r:id="rId5"/>
    <p:sldId id="288" r:id="rId6"/>
    <p:sldId id="287" r:id="rId7"/>
    <p:sldId id="290" r:id="rId8"/>
    <p:sldId id="297" r:id="rId9"/>
    <p:sldId id="292" r:id="rId10"/>
    <p:sldId id="293" r:id="rId11"/>
    <p:sldId id="294" r:id="rId12"/>
    <p:sldId id="296" r:id="rId13"/>
    <p:sldId id="298" r:id="rId14"/>
    <p:sldId id="299" r:id="rId15"/>
    <p:sldId id="300" r:id="rId16"/>
    <p:sldId id="301" r:id="rId17"/>
    <p:sldId id="302" r:id="rId18"/>
    <p:sldId id="303" r:id="rId19"/>
    <p:sldId id="304" r:id="rId20"/>
    <p:sldId id="305" r:id="rId21"/>
    <p:sldId id="307" r:id="rId22"/>
    <p:sldId id="306" r:id="rId23"/>
    <p:sldId id="308" r:id="rId24"/>
    <p:sldId id="310" r:id="rId25"/>
    <p:sldId id="311" r:id="rId26"/>
    <p:sldId id="312" r:id="rId27"/>
    <p:sldId id="313" r:id="rId28"/>
    <p:sldId id="314" r:id="rId29"/>
    <p:sldId id="315" r:id="rId30"/>
    <p:sldId id="316" r:id="rId31"/>
    <p:sldId id="319" r:id="rId32"/>
    <p:sldId id="317" r:id="rId3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CCFF"/>
    <a:srgbClr val="CCFFCC"/>
    <a:srgbClr val="FFFFCC"/>
    <a:srgbClr val="E7E7FF"/>
    <a:srgbClr val="C5C5FF"/>
    <a:srgbClr val="0066FF"/>
    <a:srgbClr val="008000"/>
    <a:srgbClr val="CCE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58" autoAdjust="0"/>
    <p:restoredTop sz="94660"/>
  </p:normalViewPr>
  <p:slideViewPr>
    <p:cSldViewPr>
      <p:cViewPr varScale="1">
        <p:scale>
          <a:sx n="102" d="100"/>
          <a:sy n="102" d="100"/>
        </p:scale>
        <p:origin x="-240" y="-1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1806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3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100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2420D33-1389-419D-8EFB-24E1DFE5F0D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A82980-7B20-4C46-B15A-C16A77B97C89}" type="slidenum">
              <a:rPr lang="en-US"/>
              <a:pPr/>
              <a:t>1</a:t>
            </a:fld>
            <a:endParaRPr lang="en-US"/>
          </a:p>
        </p:txBody>
      </p:sp>
      <p:sp>
        <p:nvSpPr>
          <p:cNvPr id="14131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200"/>
              <a:t>Image of globe: NASA (http://eol.jsc.nasa.gov/sseop/clickmap/)</a:t>
            </a:r>
          </a:p>
          <a:p>
            <a:r>
              <a:rPr lang="en-US" sz="3200"/>
              <a:t>Background image: </a:t>
            </a:r>
            <a:r>
              <a:rPr lang="en-US"/>
              <a:t>Free Foto (http://www.freefoto.com/index.jsp)</a:t>
            </a:r>
          </a:p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165C8E-E18B-4880-A5C8-2C6DFF7D2E89}" type="slidenum">
              <a:rPr lang="en-US"/>
              <a:pPr/>
              <a:t>10</a:t>
            </a:fld>
            <a:endParaRPr lang="en-US"/>
          </a:p>
        </p:txBody>
      </p:sp>
      <p:sp>
        <p:nvSpPr>
          <p:cNvPr id="8499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Left image: Free Foto (http://www.freefoto.com/index.jsp)</a:t>
            </a:r>
          </a:p>
          <a:p>
            <a:r>
              <a:rPr lang="en-US"/>
              <a:t>Right image: Stock.xchng (http://www.sxc.hu/)</a:t>
            </a:r>
          </a:p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6B17D9-8743-4C9B-A59D-B28F02059EF1}" type="slidenum">
              <a:rPr lang="en-US"/>
              <a:pPr/>
              <a:t>11</a:t>
            </a:fld>
            <a:endParaRPr lang="en-US"/>
          </a:p>
        </p:txBody>
      </p:sp>
      <p:sp>
        <p:nvSpPr>
          <p:cNvPr id="87042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3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2A903CB-A687-4CC1-8E3C-F665C219C28F}" type="slidenum">
              <a:rPr lang="en-US"/>
              <a:pPr/>
              <a:t>12</a:t>
            </a:fld>
            <a:endParaRPr lang="en-US"/>
          </a:p>
        </p:txBody>
      </p:sp>
      <p:sp>
        <p:nvSpPr>
          <p:cNvPr id="91138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9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Image: MorgueFile (http://www.morguefile.com/)</a:t>
            </a:r>
          </a:p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B8F4DFA-D505-43DE-83ED-E1686B0726E6}" type="slidenum">
              <a:rPr lang="en-US"/>
              <a:pPr/>
              <a:t>13</a:t>
            </a:fld>
            <a:endParaRPr lang="en-US"/>
          </a:p>
        </p:txBody>
      </p:sp>
      <p:sp>
        <p:nvSpPr>
          <p:cNvPr id="95234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5235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Image: Tufts Climate Initiative (http://www.tufts.edu/tie/tci/TakeAction.html)</a:t>
            </a:r>
          </a:p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21F9F47-05E4-4BB2-9DBB-14AB19FD4E75}" type="slidenum">
              <a:rPr lang="en-US"/>
              <a:pPr/>
              <a:t>14</a:t>
            </a:fld>
            <a:endParaRPr lang="en-US"/>
          </a:p>
        </p:txBody>
      </p:sp>
      <p:sp>
        <p:nvSpPr>
          <p:cNvPr id="97282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7283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Image: EPA (</a:t>
            </a:r>
            <a:r>
              <a:rPr lang="en-US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www.epa.gov/</a:t>
            </a:r>
            <a:r>
              <a:rPr lang="en-US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)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1BCE79-CB96-40D4-BDAA-F67E454D7486}" type="slidenum">
              <a:rPr lang="en-US"/>
              <a:pPr/>
              <a:t>15</a:t>
            </a:fld>
            <a:endParaRPr lang="en-US"/>
          </a:p>
        </p:txBody>
      </p:sp>
      <p:sp>
        <p:nvSpPr>
          <p:cNvPr id="10035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Image: Free Foto (http://www.freefoto.com/index.jsp)</a:t>
            </a:r>
          </a:p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26DDC71-DAE5-4789-966E-DA94D6AE8CCA}" type="slidenum">
              <a:rPr lang="en-US"/>
              <a:pPr/>
              <a:t>16</a:t>
            </a:fld>
            <a:endParaRPr lang="en-US"/>
          </a:p>
        </p:txBody>
      </p:sp>
      <p:sp>
        <p:nvSpPr>
          <p:cNvPr id="10240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FE66960-E1B0-4560-8F21-BF7BBC75E4E8}" type="slidenum">
              <a:rPr lang="en-US"/>
              <a:pPr/>
              <a:t>17</a:t>
            </a:fld>
            <a:endParaRPr lang="en-US"/>
          </a:p>
        </p:txBody>
      </p:sp>
      <p:sp>
        <p:nvSpPr>
          <p:cNvPr id="10445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Image: from ClipArt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921F9AA-489B-4885-9A9D-2D4A8816590D}" type="slidenum">
              <a:rPr lang="en-US"/>
              <a:pPr/>
              <a:t>18</a:t>
            </a:fld>
            <a:endParaRPr lang="en-US"/>
          </a:p>
        </p:txBody>
      </p:sp>
      <p:sp>
        <p:nvSpPr>
          <p:cNvPr id="10649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Image 1: from original “Making Better Energy Choices” PowerPoint presentation given to me</a:t>
            </a:r>
          </a:p>
          <a:p>
            <a:r>
              <a:rPr lang="en-US"/>
              <a:t>Image 2: Free Foto (http://www.freefoto.com/index.jsp)</a:t>
            </a:r>
          </a:p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BABCEC-F66A-4F7B-934C-BF7FE0CA88AD}" type="slidenum">
              <a:rPr lang="en-US"/>
              <a:pPr/>
              <a:t>19</a:t>
            </a:fld>
            <a:endParaRPr lang="en-US"/>
          </a:p>
        </p:txBody>
      </p:sp>
      <p:sp>
        <p:nvSpPr>
          <p:cNvPr id="11059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Image: MorgueFile (http://www.morguefile.com/)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9C8E91D-A444-4589-BF91-292D3DEFB46F}" type="slidenum">
              <a:rPr lang="en-US"/>
              <a:pPr/>
              <a:t>2</a:t>
            </a:fld>
            <a:endParaRPr lang="en-US"/>
          </a:p>
        </p:txBody>
      </p:sp>
      <p:sp>
        <p:nvSpPr>
          <p:cNvPr id="6553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Image: MorgueFile (http://www.morguefile.com/)</a:t>
            </a:r>
          </a:p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5FD37E-4CCF-47F2-A1F8-18A30B67C4B5}" type="slidenum">
              <a:rPr lang="en-US"/>
              <a:pPr/>
              <a:t>20</a:t>
            </a:fld>
            <a:endParaRPr lang="en-US"/>
          </a:p>
        </p:txBody>
      </p:sp>
      <p:sp>
        <p:nvSpPr>
          <p:cNvPr id="11264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Image from original “Making Better Energy Choices” PowerPoint presentation given to me</a:t>
            </a:r>
          </a:p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FF1FBC-829D-4F0E-9E56-CC71E91C5BD2}" type="slidenum">
              <a:rPr lang="en-US"/>
              <a:pPr/>
              <a:t>21</a:t>
            </a:fld>
            <a:endParaRPr lang="en-US"/>
          </a:p>
        </p:txBody>
      </p:sp>
      <p:sp>
        <p:nvSpPr>
          <p:cNvPr id="11673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All images: Stock.xchng (http://www.sxc.hu/)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0DB6091-1EB8-4FA2-A9C9-0CBFFB79CA01}" type="slidenum">
              <a:rPr lang="en-US"/>
              <a:pPr/>
              <a:t>22</a:t>
            </a:fld>
            <a:endParaRPr lang="en-US"/>
          </a:p>
        </p:txBody>
      </p:sp>
      <p:sp>
        <p:nvSpPr>
          <p:cNvPr id="11469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Image: Stock.xchng (http://www.sxc.hu/)</a:t>
            </a:r>
          </a:p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B97869A-5C73-491B-86B0-9C9B666E7C4D}" type="slidenum">
              <a:rPr lang="en-US"/>
              <a:pPr/>
              <a:t>23</a:t>
            </a:fld>
            <a:endParaRPr lang="en-US"/>
          </a:p>
        </p:txBody>
      </p:sp>
      <p:sp>
        <p:nvSpPr>
          <p:cNvPr id="11878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8D5D9EA-D03D-4F72-9EC1-D3289E3C809D}" type="slidenum">
              <a:rPr lang="en-US"/>
              <a:pPr/>
              <a:t>24</a:t>
            </a:fld>
            <a:endParaRPr lang="en-US"/>
          </a:p>
        </p:txBody>
      </p:sp>
      <p:sp>
        <p:nvSpPr>
          <p:cNvPr id="12288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Image: MorgueFile (http://www.morguefile.com/)</a:t>
            </a:r>
          </a:p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F24F5C-5AF7-4203-A49A-135BB609AD01}" type="slidenum">
              <a:rPr lang="en-US"/>
              <a:pPr/>
              <a:t>25</a:t>
            </a:fld>
            <a:endParaRPr lang="en-US"/>
          </a:p>
        </p:txBody>
      </p:sp>
      <p:sp>
        <p:nvSpPr>
          <p:cNvPr id="12493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Image: MorgueFile (http://www.morguefile.com/)</a:t>
            </a:r>
          </a:p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3B81647-8E4A-447E-B516-AD25640BD46D}" type="slidenum">
              <a:rPr lang="en-US"/>
              <a:pPr/>
              <a:t>26</a:t>
            </a:fld>
            <a:endParaRPr lang="en-US"/>
          </a:p>
        </p:txBody>
      </p:sp>
      <p:sp>
        <p:nvSpPr>
          <p:cNvPr id="12697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Image 1: Stock.xchng (http://www.sxc.hu/)</a:t>
            </a:r>
          </a:p>
          <a:p>
            <a:r>
              <a:rPr lang="en-US"/>
              <a:t>Image 2: NCRS (http://photogallery.nrcs.usda.gov/)</a:t>
            </a: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BB23C4B-A985-46B1-842C-A60BB42C0CF3}" type="slidenum">
              <a:rPr lang="en-US"/>
              <a:pPr/>
              <a:t>27</a:t>
            </a:fld>
            <a:endParaRPr lang="en-US"/>
          </a:p>
        </p:txBody>
      </p:sp>
      <p:sp>
        <p:nvSpPr>
          <p:cNvPr id="12902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Image: Free Foto (http://www.freefoto.com/index.jsp)</a:t>
            </a:r>
          </a:p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76AF1BE-4DCE-45B8-8535-1907126DBD35}" type="slidenum">
              <a:rPr lang="en-US"/>
              <a:pPr/>
              <a:t>28</a:t>
            </a:fld>
            <a:endParaRPr lang="en-US"/>
          </a:p>
        </p:txBody>
      </p:sp>
      <p:sp>
        <p:nvSpPr>
          <p:cNvPr id="13107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Image: Free Foto (http://www.freefoto.com/index.jsp)</a:t>
            </a: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CDBA81-CD20-4D62-917C-CA5C4C3F91A4}" type="slidenum">
              <a:rPr lang="en-US"/>
              <a:pPr/>
              <a:t>29</a:t>
            </a:fld>
            <a:endParaRPr lang="en-US"/>
          </a:p>
        </p:txBody>
      </p:sp>
      <p:sp>
        <p:nvSpPr>
          <p:cNvPr id="13312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Image: Stock.xchng (http://www.sxc.hu/)</a:t>
            </a:r>
          </a:p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B792C6-5BB1-4CEA-976B-3EA98878C635}" type="slidenum">
              <a:rPr lang="en-US"/>
              <a:pPr/>
              <a:t>3</a:t>
            </a:fld>
            <a:endParaRPr lang="en-US"/>
          </a:p>
        </p:txBody>
      </p:sp>
      <p:sp>
        <p:nvSpPr>
          <p:cNvPr id="6963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3B703F-E250-4323-B563-C3C359F73E38}" type="slidenum">
              <a:rPr lang="en-US"/>
              <a:pPr/>
              <a:t>30</a:t>
            </a:fld>
            <a:endParaRPr lang="en-US"/>
          </a:p>
        </p:txBody>
      </p:sp>
      <p:sp>
        <p:nvSpPr>
          <p:cNvPr id="13517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Image: Stock.xchng (http://www.sxc.hu/)</a:t>
            </a: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225B56D-F2C2-4E78-B594-66EB84C945FE}" type="slidenum">
              <a:rPr lang="en-US"/>
              <a:pPr/>
              <a:t>32</a:t>
            </a:fld>
            <a:endParaRPr lang="en-US"/>
          </a:p>
        </p:txBody>
      </p:sp>
      <p:sp>
        <p:nvSpPr>
          <p:cNvPr id="13926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3495027-3841-4A05-BC5E-8AC83106591C}" type="slidenum">
              <a:rPr lang="en-US"/>
              <a:pPr/>
              <a:t>4</a:t>
            </a:fld>
            <a:endParaRPr lang="en-US"/>
          </a:p>
        </p:txBody>
      </p:sp>
      <p:sp>
        <p:nvSpPr>
          <p:cNvPr id="7680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Left image: Free Foto (http://www.freefoto.com/index.jsp)</a:t>
            </a:r>
          </a:p>
          <a:p>
            <a:r>
              <a:rPr lang="en-US"/>
              <a:t>Right image: US Fish &amp; Wildlife Service (http://images.fws.gov/)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9D0F262-B6D6-4F39-B28D-404DBFDF81F5}" type="slidenum">
              <a:rPr lang="en-US"/>
              <a:pPr/>
              <a:t>5</a:t>
            </a:fld>
            <a:endParaRPr lang="en-US"/>
          </a:p>
        </p:txBody>
      </p:sp>
      <p:sp>
        <p:nvSpPr>
          <p:cNvPr id="7475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Left image: from original “Making Better Energy Choices” PowerPoint presentation given to me</a:t>
            </a:r>
          </a:p>
          <a:p>
            <a:r>
              <a:rPr lang="en-US"/>
              <a:t>Middle image: from original “Making Better Energy Choices” PowerPoint presentation given to me</a:t>
            </a:r>
          </a:p>
          <a:p>
            <a:r>
              <a:rPr lang="en-US"/>
              <a:t>Right image: Stock.xchng (http://www.sxc.hu/)</a:t>
            </a:r>
          </a:p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D5B0C4A-77C5-429A-8D33-D9E32EF76202}" type="slidenum">
              <a:rPr lang="en-US"/>
              <a:pPr/>
              <a:t>6</a:t>
            </a:fld>
            <a:endParaRPr lang="en-US"/>
          </a:p>
        </p:txBody>
      </p:sp>
      <p:sp>
        <p:nvSpPr>
          <p:cNvPr id="7270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Image 1: Stock.xchng (http://www.sxc.hu/)</a:t>
            </a:r>
          </a:p>
          <a:p>
            <a:r>
              <a:rPr lang="en-US"/>
              <a:t>Image 2: Stock.xchng (http://www.sxc.hu/)</a:t>
            </a:r>
          </a:p>
          <a:p>
            <a:endParaRPr lang="en-US"/>
          </a:p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1197196-B916-4FB1-85C3-0BF31CE335AA}" type="slidenum">
              <a:rPr lang="en-US"/>
              <a:pPr/>
              <a:t>7</a:t>
            </a:fld>
            <a:endParaRPr lang="en-US"/>
          </a:p>
        </p:txBody>
      </p:sp>
      <p:sp>
        <p:nvSpPr>
          <p:cNvPr id="7885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Image: ClipArt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788191A-5AC9-445D-A3C1-B3C7738F578A}" type="slidenum">
              <a:rPr lang="en-US"/>
              <a:pPr/>
              <a:t>8</a:t>
            </a:fld>
            <a:endParaRPr lang="en-US"/>
          </a:p>
        </p:txBody>
      </p:sp>
      <p:sp>
        <p:nvSpPr>
          <p:cNvPr id="93186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7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DB464B-0CF7-4D9F-AE9C-E394055FD906}" type="slidenum">
              <a:rPr lang="en-US"/>
              <a:pPr/>
              <a:t>9</a:t>
            </a:fld>
            <a:endParaRPr lang="en-US"/>
          </a:p>
        </p:txBody>
      </p:sp>
      <p:sp>
        <p:nvSpPr>
          <p:cNvPr id="8294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Left image: from original “Making Better Energy Choices” PowerPoint presentation given to me</a:t>
            </a:r>
          </a:p>
          <a:p>
            <a:r>
              <a:rPr lang="en-US"/>
              <a:t>Right image: Free Foto (http://www.freefoto.com/index.jsp)</a:t>
            </a:r>
          </a:p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31C0F1-149E-4B00-8D5B-9DFBFB1BC60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45B290-DC1A-4AEB-BD10-938DA55EF83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505420-E847-413C-89D4-B4B65F5316B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CAD6D0F7-0F5C-4AA2-A5DD-F0F4A6041F0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E43AD1-624D-4F29-A26D-9E08EA2CBBF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F7592E-1763-4541-BDE8-148FBB347C7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61AA06-833F-4C57-B951-BA0A2467E9B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CB586F-DEB5-421E-839D-372808E72E0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5E20D4-D428-4ADB-81E8-FF49E33AD89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DF068C-ED97-45ED-9A66-509F8F0137D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EB5D26-58CD-42C2-9D1A-69A16C6B788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542F71-C986-4032-A378-856085F14C7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51E1802-1A09-48FC-85E1-9D76DEAB986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wmf"/><Relationship Id="rId4" Type="http://schemas.openxmlformats.org/officeDocument/2006/relationships/image" Target="../media/image2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9.jpeg"/><Relationship Id="rId4" Type="http://schemas.openxmlformats.org/officeDocument/2006/relationships/image" Target="../media/image7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wmf"/><Relationship Id="rId5" Type="http://schemas.openxmlformats.org/officeDocument/2006/relationships/image" Target="../media/image9.jpeg"/><Relationship Id="rId4" Type="http://schemas.openxmlformats.org/officeDocument/2006/relationships/image" Target="../media/image7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9.jpeg"/><Relationship Id="rId4" Type="http://schemas.openxmlformats.org/officeDocument/2006/relationships/image" Target="../media/image7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9.jpeg"/><Relationship Id="rId4" Type="http://schemas.openxmlformats.org/officeDocument/2006/relationships/image" Target="../media/image7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9.jpeg"/><Relationship Id="rId4" Type="http://schemas.openxmlformats.org/officeDocument/2006/relationships/image" Target="../media/image7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9.jpeg"/><Relationship Id="rId4" Type="http://schemas.openxmlformats.org/officeDocument/2006/relationships/image" Target="../media/image7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wmf"/><Relationship Id="rId5" Type="http://schemas.openxmlformats.org/officeDocument/2006/relationships/image" Target="../media/image9.jpeg"/><Relationship Id="rId4" Type="http://schemas.openxmlformats.org/officeDocument/2006/relationships/image" Target="../media/image7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9.jpeg"/><Relationship Id="rId4" Type="http://schemas.openxmlformats.org/officeDocument/2006/relationships/image" Target="../media/image7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7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9.jpeg"/><Relationship Id="rId4" Type="http://schemas.openxmlformats.org/officeDocument/2006/relationships/image" Target="../media/image7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w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9.jpeg"/><Relationship Id="rId4" Type="http://schemas.openxmlformats.org/officeDocument/2006/relationships/image" Target="../media/image7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6.jpeg"/><Relationship Id="rId7" Type="http://schemas.openxmlformats.org/officeDocument/2006/relationships/image" Target="../media/image3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9.jpeg"/><Relationship Id="rId4" Type="http://schemas.openxmlformats.org/officeDocument/2006/relationships/image" Target="../media/image7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9.jpeg"/><Relationship Id="rId4" Type="http://schemas.openxmlformats.org/officeDocument/2006/relationships/image" Target="../media/image7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wmf"/><Relationship Id="rId5" Type="http://schemas.openxmlformats.org/officeDocument/2006/relationships/image" Target="../media/image9.jpeg"/><Relationship Id="rId4" Type="http://schemas.openxmlformats.org/officeDocument/2006/relationships/image" Target="../media/image7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7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9.jpeg"/><Relationship Id="rId4" Type="http://schemas.openxmlformats.org/officeDocument/2006/relationships/image" Target="../media/image7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4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9.jpeg"/><Relationship Id="rId4" Type="http://schemas.openxmlformats.org/officeDocument/2006/relationships/image" Target="../media/image7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9.jpeg"/><Relationship Id="rId4" Type="http://schemas.openxmlformats.org/officeDocument/2006/relationships/image" Target="../media/image7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9.jpeg"/><Relationship Id="rId4" Type="http://schemas.openxmlformats.org/officeDocument/2006/relationships/image" Target="../media/image7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image" Target="../media/image9.jpeg"/><Relationship Id="rId4" Type="http://schemas.openxmlformats.org/officeDocument/2006/relationships/image" Target="../media/image7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7.w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image" Target="../media/image9.jpeg"/><Relationship Id="rId4" Type="http://schemas.openxmlformats.org/officeDocument/2006/relationships/image" Target="../media/image7.w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wmf"/><Relationship Id="rId5" Type="http://schemas.openxmlformats.org/officeDocument/2006/relationships/image" Target="../media/image2.wmf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7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6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9.jpeg"/><Relationship Id="rId4" Type="http://schemas.openxmlformats.org/officeDocument/2006/relationships/image" Target="../media/image7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9.jpeg"/><Relationship Id="rId4" Type="http://schemas.openxmlformats.org/officeDocument/2006/relationships/image" Target="../media/image7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wmf"/><Relationship Id="rId5" Type="http://schemas.openxmlformats.org/officeDocument/2006/relationships/image" Target="../media/image9.jpeg"/><Relationship Id="rId4" Type="http://schemas.openxmlformats.org/officeDocument/2006/relationships/image" Target="../media/image7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wmf"/><Relationship Id="rId5" Type="http://schemas.openxmlformats.org/officeDocument/2006/relationships/image" Target="../media/image9.jpeg"/><Relationship Id="rId4" Type="http://schemas.openxmlformats.org/officeDocument/2006/relationships/image" Target="../media/image7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9.jpeg"/><Relationship Id="rId4" Type="http://schemas.openxmlformats.org/officeDocument/2006/relationships/image" Target="../media/image7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29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15200" y="0"/>
            <a:ext cx="1828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029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828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0292" name="Picture 4"/>
          <p:cNvPicPr>
            <a:picLocks noChangeAspect="1" noChangeArrowheads="1"/>
          </p:cNvPicPr>
          <p:nvPr/>
        </p:nvPicPr>
        <p:blipFill>
          <a:blip r:embed="rId4"/>
          <a:srcRect t="7390" b="7390"/>
          <a:stretch>
            <a:fillRect/>
          </a:stretch>
        </p:blipFill>
        <p:spPr bwMode="auto">
          <a:xfrm>
            <a:off x="5822950" y="3175"/>
            <a:ext cx="3098800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0293" name="Picture 5"/>
          <p:cNvPicPr>
            <a:picLocks noChangeAspect="1" noChangeArrowheads="1"/>
          </p:cNvPicPr>
          <p:nvPr/>
        </p:nvPicPr>
        <p:blipFill>
          <a:blip r:embed="rId5"/>
          <a:srcRect t="7390" b="7390"/>
          <a:stretch>
            <a:fillRect/>
          </a:stretch>
        </p:blipFill>
        <p:spPr bwMode="auto">
          <a:xfrm>
            <a:off x="279400" y="0"/>
            <a:ext cx="3098800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0295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43275" y="2759075"/>
            <a:ext cx="2470150" cy="247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0297" name="Picture 9" descr="wwlogonew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21013" y="5883275"/>
            <a:ext cx="3113087" cy="736600"/>
          </a:xfrm>
          <a:prstGeom prst="rect">
            <a:avLst/>
          </a:prstGeom>
          <a:noFill/>
        </p:spPr>
      </p:pic>
      <p:sp>
        <p:nvSpPr>
          <p:cNvPr id="140298" name="Rectangle 10"/>
          <p:cNvSpPr>
            <a:spLocks noChangeArrowheads="1"/>
          </p:cNvSpPr>
          <p:nvPr/>
        </p:nvSpPr>
        <p:spPr bwMode="auto">
          <a:xfrm>
            <a:off x="1031875" y="5300663"/>
            <a:ext cx="709295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sz="2800" b="1">
                <a:latin typeface="Verdana" pitchFamily="34" charset="0"/>
              </a:rPr>
              <a:t>State of the World 2004</a:t>
            </a:r>
          </a:p>
        </p:txBody>
      </p:sp>
      <p:sp>
        <p:nvSpPr>
          <p:cNvPr id="140301" name="Rectangle 13"/>
          <p:cNvSpPr>
            <a:spLocks noGrp="1" noChangeArrowheads="1"/>
          </p:cNvSpPr>
          <p:nvPr>
            <p:ph type="ctrTitle"/>
          </p:nvPr>
        </p:nvSpPr>
        <p:spPr>
          <a:xfrm>
            <a:off x="1377950" y="747713"/>
            <a:ext cx="6400800" cy="665162"/>
          </a:xfrm>
          <a:noFill/>
          <a:ln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b="1">
                <a:latin typeface="Verdana" pitchFamily="34" charset="0"/>
              </a:rPr>
              <a:t>Moving Toward a Less Consumptive Economy</a:t>
            </a:r>
          </a:p>
        </p:txBody>
      </p:sp>
      <p:sp>
        <p:nvSpPr>
          <p:cNvPr id="140302" name="Rectangle 14"/>
          <p:cNvSpPr>
            <a:spLocks noChangeArrowheads="1"/>
          </p:cNvSpPr>
          <p:nvPr/>
        </p:nvSpPr>
        <p:spPr bwMode="auto">
          <a:xfrm>
            <a:off x="1031875" y="2095500"/>
            <a:ext cx="709295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sz="2800">
                <a:latin typeface="Verdana" pitchFamily="34" charset="0"/>
              </a:rPr>
              <a:t>Michael Renner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066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3971" name="Picture 3"/>
          <p:cNvPicPr>
            <a:picLocks noChangeAspect="1" noChangeArrowheads="1"/>
          </p:cNvPicPr>
          <p:nvPr/>
        </p:nvPicPr>
        <p:blipFill>
          <a:blip r:embed="rId4"/>
          <a:srcRect t="3813" b="3813"/>
          <a:stretch>
            <a:fillRect/>
          </a:stretch>
        </p:blipFill>
        <p:spPr bwMode="auto">
          <a:xfrm>
            <a:off x="0" y="0"/>
            <a:ext cx="1482725" cy="686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3972" name="Rectangle 4"/>
          <p:cNvSpPr>
            <a:spLocks noChangeArrowheads="1"/>
          </p:cNvSpPr>
          <p:nvPr/>
        </p:nvSpPr>
        <p:spPr bwMode="auto">
          <a:xfrm>
            <a:off x="914400" y="0"/>
            <a:ext cx="8229600" cy="1181100"/>
          </a:xfrm>
          <a:prstGeom prst="rect">
            <a:avLst/>
          </a:prstGeom>
          <a:gradFill rotWithShape="0">
            <a:gsLst>
              <a:gs pos="0">
                <a:srgbClr val="9999FF">
                  <a:gamma/>
                  <a:tint val="0"/>
                  <a:invGamma/>
                </a:srgbClr>
              </a:gs>
              <a:gs pos="100000">
                <a:srgbClr val="9999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3973" name="Rectangle 5"/>
          <p:cNvSpPr>
            <a:spLocks noChangeArrowheads="1"/>
          </p:cNvSpPr>
          <p:nvPr/>
        </p:nvSpPr>
        <p:spPr bwMode="auto">
          <a:xfrm>
            <a:off x="800100" y="152400"/>
            <a:ext cx="82486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3600" b="1">
                <a:latin typeface="Verdana" pitchFamily="34" charset="0"/>
              </a:rPr>
              <a:t>Government’s Toolbox</a:t>
            </a:r>
          </a:p>
        </p:txBody>
      </p:sp>
      <p:sp>
        <p:nvSpPr>
          <p:cNvPr id="83974" name="AutoShape 6"/>
          <p:cNvSpPr>
            <a:spLocks noChangeArrowheads="1"/>
          </p:cNvSpPr>
          <p:nvPr/>
        </p:nvSpPr>
        <p:spPr bwMode="auto">
          <a:xfrm>
            <a:off x="252413" y="1182688"/>
            <a:ext cx="8891587" cy="806450"/>
          </a:xfrm>
          <a:prstGeom prst="roundRect">
            <a:avLst>
              <a:gd name="adj" fmla="val 23130"/>
            </a:avLst>
          </a:prstGeom>
          <a:gradFill rotWithShape="0">
            <a:gsLst>
              <a:gs pos="0">
                <a:srgbClr val="E1FFE1"/>
              </a:gs>
              <a:gs pos="100000">
                <a:srgbClr val="E1FFE1">
                  <a:gamma/>
                  <a:tint val="0"/>
                  <a:invGamma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3975" name="Line 7"/>
          <p:cNvSpPr>
            <a:spLocks noChangeShapeType="1"/>
          </p:cNvSpPr>
          <p:nvPr/>
        </p:nvSpPr>
        <p:spPr bwMode="auto">
          <a:xfrm>
            <a:off x="298450" y="1181100"/>
            <a:ext cx="8845550" cy="0"/>
          </a:xfrm>
          <a:prstGeom prst="line">
            <a:avLst/>
          </a:prstGeom>
          <a:noFill/>
          <a:ln w="76200">
            <a:solidFill>
              <a:srgbClr val="339933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3977" name="Text Box 9"/>
          <p:cNvSpPr txBox="1">
            <a:spLocks noChangeArrowheads="1"/>
          </p:cNvSpPr>
          <p:nvPr/>
        </p:nvSpPr>
        <p:spPr bwMode="auto">
          <a:xfrm>
            <a:off x="393700" y="1611313"/>
            <a:ext cx="8618538" cy="2392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735013">
              <a:spcBef>
                <a:spcPct val="30000"/>
              </a:spcBef>
              <a:tabLst>
                <a:tab pos="280988" algn="l"/>
                <a:tab pos="455613" algn="l"/>
              </a:tabLst>
            </a:pPr>
            <a:r>
              <a:rPr lang="en-US" b="1">
                <a:latin typeface="Verdana" pitchFamily="34" charset="0"/>
              </a:rPr>
              <a:t>2)</a:t>
            </a:r>
            <a:r>
              <a:rPr lang="en-US" b="1">
                <a:solidFill>
                  <a:srgbClr val="0066FF"/>
                </a:solidFill>
                <a:latin typeface="Verdana" pitchFamily="34" charset="0"/>
              </a:rPr>
              <a:t> Environmental tax shifting</a:t>
            </a:r>
          </a:p>
          <a:p>
            <a:pPr lvl="1" defTabSz="735013">
              <a:spcBef>
                <a:spcPct val="30000"/>
              </a:spcBef>
              <a:tabLst>
                <a:tab pos="280988" algn="l"/>
                <a:tab pos="455613" algn="l"/>
              </a:tabLst>
            </a:pPr>
            <a:r>
              <a:rPr lang="en-US">
                <a:latin typeface="Verdana" pitchFamily="34" charset="0"/>
              </a:rPr>
              <a:t>- By </a:t>
            </a:r>
            <a:r>
              <a:rPr lang="en-US" b="1">
                <a:solidFill>
                  <a:srgbClr val="0066FF"/>
                </a:solidFill>
                <a:latin typeface="Verdana" pitchFamily="34" charset="0"/>
              </a:rPr>
              <a:t>taxing</a:t>
            </a:r>
            <a:r>
              <a:rPr lang="en-US">
                <a:latin typeface="Verdana" pitchFamily="34" charset="0"/>
              </a:rPr>
              <a:t> carbon emissions, nonrenewable 	energy, virgin materials, landfills, and other 	forms of </a:t>
            </a:r>
            <a:r>
              <a:rPr lang="en-US" b="1">
                <a:solidFill>
                  <a:srgbClr val="0066FF"/>
                </a:solidFill>
                <a:latin typeface="Verdana" pitchFamily="34" charset="0"/>
              </a:rPr>
              <a:t>waste</a:t>
            </a:r>
            <a:r>
              <a:rPr lang="en-US">
                <a:latin typeface="Verdana" pitchFamily="34" charset="0"/>
              </a:rPr>
              <a:t> and </a:t>
            </a:r>
            <a:r>
              <a:rPr lang="en-US" b="1">
                <a:solidFill>
                  <a:srgbClr val="0066FF"/>
                </a:solidFill>
                <a:latin typeface="Verdana" pitchFamily="34" charset="0"/>
              </a:rPr>
              <a:t>pollution</a:t>
            </a:r>
            <a:r>
              <a:rPr lang="en-US">
                <a:latin typeface="Verdana" pitchFamily="34" charset="0"/>
              </a:rPr>
              <a:t>, market prices 	would reflect the </a:t>
            </a:r>
            <a:r>
              <a:rPr lang="en-US" b="1">
                <a:solidFill>
                  <a:srgbClr val="0066FF"/>
                </a:solidFill>
                <a:latin typeface="Verdana" pitchFamily="34" charset="0"/>
              </a:rPr>
              <a:t>full environmental costs</a:t>
            </a:r>
            <a:r>
              <a:rPr lang="en-US">
                <a:latin typeface="Verdana" pitchFamily="34" charset="0"/>
              </a:rPr>
              <a:t> of 	economic activities</a:t>
            </a:r>
          </a:p>
        </p:txBody>
      </p:sp>
      <p:pic>
        <p:nvPicPr>
          <p:cNvPr id="83976" name="Picture 8" descr="wwlogo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712200" y="6396038"/>
            <a:ext cx="430213" cy="454025"/>
          </a:xfrm>
          <a:prstGeom prst="rect">
            <a:avLst/>
          </a:prstGeom>
          <a:noFill/>
        </p:spPr>
      </p:pic>
      <p:pic>
        <p:nvPicPr>
          <p:cNvPr id="83987" name="Picture 19" descr="tanker feath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39863" y="4181475"/>
            <a:ext cx="3125787" cy="2200275"/>
          </a:xfrm>
          <a:prstGeom prst="rect">
            <a:avLst/>
          </a:prstGeom>
          <a:noFill/>
        </p:spPr>
      </p:pic>
      <p:pic>
        <p:nvPicPr>
          <p:cNvPr id="83988" name="Picture 20" descr="polluyion feath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992688" y="4181475"/>
            <a:ext cx="3219450" cy="21828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066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6019" name="Picture 3"/>
          <p:cNvPicPr>
            <a:picLocks noChangeAspect="1" noChangeArrowheads="1"/>
          </p:cNvPicPr>
          <p:nvPr/>
        </p:nvPicPr>
        <p:blipFill>
          <a:blip r:embed="rId4"/>
          <a:srcRect t="3813" b="3813"/>
          <a:stretch>
            <a:fillRect/>
          </a:stretch>
        </p:blipFill>
        <p:spPr bwMode="auto">
          <a:xfrm>
            <a:off x="0" y="0"/>
            <a:ext cx="1482725" cy="686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6020" name="Rectangle 4"/>
          <p:cNvSpPr>
            <a:spLocks noChangeArrowheads="1"/>
          </p:cNvSpPr>
          <p:nvPr/>
        </p:nvSpPr>
        <p:spPr bwMode="auto">
          <a:xfrm>
            <a:off x="914400" y="0"/>
            <a:ext cx="8229600" cy="1181100"/>
          </a:xfrm>
          <a:prstGeom prst="rect">
            <a:avLst/>
          </a:prstGeom>
          <a:gradFill rotWithShape="0">
            <a:gsLst>
              <a:gs pos="0">
                <a:srgbClr val="9999FF">
                  <a:gamma/>
                  <a:tint val="0"/>
                  <a:invGamma/>
                </a:srgbClr>
              </a:gs>
              <a:gs pos="100000">
                <a:srgbClr val="9999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6021" name="Rectangle 5"/>
          <p:cNvSpPr>
            <a:spLocks noChangeArrowheads="1"/>
          </p:cNvSpPr>
          <p:nvPr/>
        </p:nvSpPr>
        <p:spPr bwMode="auto">
          <a:xfrm>
            <a:off x="800100" y="152400"/>
            <a:ext cx="82486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3600" b="1">
                <a:latin typeface="Verdana" pitchFamily="34" charset="0"/>
              </a:rPr>
              <a:t>Government’s Toolbox</a:t>
            </a:r>
          </a:p>
        </p:txBody>
      </p:sp>
      <p:sp>
        <p:nvSpPr>
          <p:cNvPr id="86022" name="AutoShape 6"/>
          <p:cNvSpPr>
            <a:spLocks noChangeArrowheads="1"/>
          </p:cNvSpPr>
          <p:nvPr/>
        </p:nvSpPr>
        <p:spPr bwMode="auto">
          <a:xfrm>
            <a:off x="252413" y="1182688"/>
            <a:ext cx="8891587" cy="806450"/>
          </a:xfrm>
          <a:prstGeom prst="roundRect">
            <a:avLst>
              <a:gd name="adj" fmla="val 23130"/>
            </a:avLst>
          </a:prstGeom>
          <a:gradFill rotWithShape="0">
            <a:gsLst>
              <a:gs pos="0">
                <a:srgbClr val="E1FFE1"/>
              </a:gs>
              <a:gs pos="100000">
                <a:srgbClr val="E1FFE1">
                  <a:gamma/>
                  <a:tint val="0"/>
                  <a:invGamma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6023" name="Line 7"/>
          <p:cNvSpPr>
            <a:spLocks noChangeShapeType="1"/>
          </p:cNvSpPr>
          <p:nvPr/>
        </p:nvSpPr>
        <p:spPr bwMode="auto">
          <a:xfrm>
            <a:off x="298450" y="1181100"/>
            <a:ext cx="8845550" cy="0"/>
          </a:xfrm>
          <a:prstGeom prst="line">
            <a:avLst/>
          </a:prstGeom>
          <a:noFill/>
          <a:ln w="76200">
            <a:solidFill>
              <a:srgbClr val="339933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6025" name="Text Box 9"/>
          <p:cNvSpPr txBox="1">
            <a:spLocks noChangeArrowheads="1"/>
          </p:cNvSpPr>
          <p:nvPr/>
        </p:nvSpPr>
        <p:spPr bwMode="auto">
          <a:xfrm>
            <a:off x="-6350" y="1549400"/>
            <a:ext cx="96901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277813">
              <a:spcBef>
                <a:spcPct val="50000"/>
              </a:spcBef>
            </a:pPr>
            <a:r>
              <a:rPr lang="en-US">
                <a:latin typeface="Verdana" pitchFamily="34" charset="0"/>
              </a:rPr>
              <a:t> 	Revenues from</a:t>
            </a:r>
            <a:r>
              <a:rPr lang="en-US" b="1">
                <a:solidFill>
                  <a:srgbClr val="0066FF"/>
                </a:solidFill>
                <a:latin typeface="Verdana" pitchFamily="34" charset="0"/>
              </a:rPr>
              <a:t> green taxes</a:t>
            </a:r>
            <a:r>
              <a:rPr lang="en-US">
                <a:latin typeface="Verdana" pitchFamily="34" charset="0"/>
              </a:rPr>
              <a:t> could </a:t>
            </a:r>
            <a:r>
              <a:rPr lang="en-US" b="1">
                <a:solidFill>
                  <a:srgbClr val="0066FF"/>
                </a:solidFill>
                <a:latin typeface="Verdana" pitchFamily="34" charset="0"/>
              </a:rPr>
              <a:t>lighten the tax 	burden</a:t>
            </a:r>
            <a:r>
              <a:rPr lang="en-US">
                <a:latin typeface="Verdana" pitchFamily="34" charset="0"/>
              </a:rPr>
              <a:t> now falling on labour, encouraging job creation</a:t>
            </a:r>
          </a:p>
        </p:txBody>
      </p:sp>
      <p:pic>
        <p:nvPicPr>
          <p:cNvPr id="86028" name="Picture 12" descr="wwlogo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712200" y="6396038"/>
            <a:ext cx="430213" cy="454025"/>
          </a:xfrm>
          <a:prstGeom prst="rect">
            <a:avLst/>
          </a:prstGeom>
          <a:noFill/>
        </p:spPr>
      </p:pic>
      <p:grpSp>
        <p:nvGrpSpPr>
          <p:cNvPr id="86091" name="Group 75"/>
          <p:cNvGrpSpPr>
            <a:grpSpLocks/>
          </p:cNvGrpSpPr>
          <p:nvPr/>
        </p:nvGrpSpPr>
        <p:grpSpPr bwMode="auto">
          <a:xfrm>
            <a:off x="38100" y="2528888"/>
            <a:ext cx="9105900" cy="4321175"/>
            <a:chOff x="24" y="1593"/>
            <a:chExt cx="5736" cy="2722"/>
          </a:xfrm>
        </p:grpSpPr>
        <p:pic>
          <p:nvPicPr>
            <p:cNvPr id="86075" name="Picture 59"/>
            <p:cNvPicPr>
              <a:picLocks noChangeAspect="1" noChangeArrowheads="1"/>
            </p:cNvPicPr>
            <p:nvPr/>
          </p:nvPicPr>
          <p:blipFill>
            <a:blip r:embed="rId6"/>
            <a:srcRect l="5247" t="2808" r="5009" b="3572"/>
            <a:stretch>
              <a:fillRect/>
            </a:stretch>
          </p:blipFill>
          <p:spPr bwMode="auto">
            <a:xfrm>
              <a:off x="997" y="2142"/>
              <a:ext cx="3386" cy="19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6034" name="Text Box 18"/>
            <p:cNvSpPr txBox="1">
              <a:spLocks noChangeArrowheads="1"/>
            </p:cNvSpPr>
            <p:nvPr/>
          </p:nvSpPr>
          <p:spPr bwMode="auto">
            <a:xfrm>
              <a:off x="4412" y="2189"/>
              <a:ext cx="1267" cy="658"/>
            </a:xfrm>
            <a:prstGeom prst="rect">
              <a:avLst/>
            </a:prstGeom>
            <a:noFill/>
            <a:ln w="38100">
              <a:solidFill>
                <a:srgbClr val="FF9933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>
                  <a:latin typeface="Arial" pitchFamily="34" charset="0"/>
                </a:rPr>
                <a:t>% of all taxes and social contributions</a:t>
              </a:r>
            </a:p>
          </p:txBody>
        </p:sp>
        <p:sp>
          <p:nvSpPr>
            <p:cNvPr id="86026" name="Text Box 10"/>
            <p:cNvSpPr txBox="1">
              <a:spLocks noChangeArrowheads="1"/>
            </p:cNvSpPr>
            <p:nvPr/>
          </p:nvSpPr>
          <p:spPr bwMode="auto">
            <a:xfrm>
              <a:off x="24" y="1593"/>
              <a:ext cx="5736" cy="489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tIns="13716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b="1">
                  <a:latin typeface="Arial" pitchFamily="34" charset="0"/>
                </a:rPr>
                <a:t>Environmental Tax Revenue, EU</a:t>
              </a:r>
            </a:p>
            <a:p>
              <a:pPr algn="ctr">
                <a:spcBef>
                  <a:spcPct val="50000"/>
                </a:spcBef>
              </a:pPr>
              <a:endParaRPr lang="en-US" sz="1000" b="1">
                <a:latin typeface="Arial" pitchFamily="34" charset="0"/>
              </a:endParaRPr>
            </a:p>
          </p:txBody>
        </p:sp>
        <p:sp>
          <p:nvSpPr>
            <p:cNvPr id="86032" name="Text Box 16"/>
            <p:cNvSpPr txBox="1">
              <a:spLocks noChangeArrowheads="1"/>
            </p:cNvSpPr>
            <p:nvPr/>
          </p:nvSpPr>
          <p:spPr bwMode="auto">
            <a:xfrm>
              <a:off x="135" y="2636"/>
              <a:ext cx="959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>
                  <a:latin typeface="Arial" pitchFamily="34" charset="0"/>
                </a:rPr>
                <a:t>Billion Euros</a:t>
              </a:r>
            </a:p>
          </p:txBody>
        </p:sp>
        <p:sp>
          <p:nvSpPr>
            <p:cNvPr id="86038" name="Text Box 22"/>
            <p:cNvSpPr txBox="1">
              <a:spLocks noChangeArrowheads="1"/>
            </p:cNvSpPr>
            <p:nvPr/>
          </p:nvSpPr>
          <p:spPr bwMode="auto">
            <a:xfrm>
              <a:off x="3434" y="2252"/>
              <a:ext cx="63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>
                  <a:latin typeface="Verdana" pitchFamily="34" charset="0"/>
                </a:rPr>
                <a:t>237.7</a:t>
              </a:r>
            </a:p>
          </p:txBody>
        </p:sp>
        <p:sp>
          <p:nvSpPr>
            <p:cNvPr id="86029" name="Text Box 13"/>
            <p:cNvSpPr txBox="1">
              <a:spLocks noChangeArrowheads="1"/>
            </p:cNvSpPr>
            <p:nvPr/>
          </p:nvSpPr>
          <p:spPr bwMode="auto">
            <a:xfrm>
              <a:off x="2087" y="4041"/>
              <a:ext cx="119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>
                  <a:latin typeface="Arial" pitchFamily="34" charset="0"/>
                </a:rPr>
                <a:t>Year</a:t>
              </a:r>
            </a:p>
          </p:txBody>
        </p:sp>
        <p:sp>
          <p:nvSpPr>
            <p:cNvPr id="86037" name="Text Box 21"/>
            <p:cNvSpPr txBox="1">
              <a:spLocks noChangeArrowheads="1"/>
            </p:cNvSpPr>
            <p:nvPr/>
          </p:nvSpPr>
          <p:spPr bwMode="auto">
            <a:xfrm>
              <a:off x="2527" y="2792"/>
              <a:ext cx="63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>
                  <a:latin typeface="Verdana" pitchFamily="34" charset="0"/>
                </a:rPr>
                <a:t>130.4</a:t>
              </a:r>
            </a:p>
          </p:txBody>
        </p:sp>
        <p:sp>
          <p:nvSpPr>
            <p:cNvPr id="86036" name="Text Box 20"/>
            <p:cNvSpPr txBox="1">
              <a:spLocks noChangeArrowheads="1"/>
            </p:cNvSpPr>
            <p:nvPr/>
          </p:nvSpPr>
          <p:spPr bwMode="auto">
            <a:xfrm>
              <a:off x="1673" y="3170"/>
              <a:ext cx="56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>
                  <a:latin typeface="Verdana" pitchFamily="34" charset="0"/>
                </a:rPr>
                <a:t>54.6</a:t>
              </a:r>
            </a:p>
          </p:txBody>
        </p:sp>
        <p:sp>
          <p:nvSpPr>
            <p:cNvPr id="86083" name="Text Box 67"/>
            <p:cNvSpPr txBox="1">
              <a:spLocks noChangeArrowheads="1"/>
            </p:cNvSpPr>
            <p:nvPr/>
          </p:nvSpPr>
          <p:spPr bwMode="auto">
            <a:xfrm>
              <a:off x="3481" y="2023"/>
              <a:ext cx="525" cy="224"/>
            </a:xfrm>
            <a:prstGeom prst="rect">
              <a:avLst/>
            </a:prstGeom>
            <a:noFill/>
            <a:ln w="38100">
              <a:solidFill>
                <a:srgbClr val="FF9933"/>
              </a:solidFill>
              <a:miter lim="800000"/>
              <a:headEnd/>
              <a:tailEnd/>
            </a:ln>
            <a:effectLst/>
          </p:spPr>
          <p:txBody>
            <a:bodyPr lIns="36000" tIns="36000" rIns="36000" bIns="3600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 b="1">
                  <a:latin typeface="Verdana" pitchFamily="34" charset="0"/>
                </a:rPr>
                <a:t>6.5 %</a:t>
              </a:r>
              <a:endParaRPr lang="en-US" sz="1600" b="1">
                <a:solidFill>
                  <a:srgbClr val="FF9933"/>
                </a:solidFill>
                <a:latin typeface="Verdana" pitchFamily="34" charset="0"/>
              </a:endParaRPr>
            </a:p>
          </p:txBody>
        </p:sp>
        <p:sp>
          <p:nvSpPr>
            <p:cNvPr id="86085" name="Text Box 69"/>
            <p:cNvSpPr txBox="1">
              <a:spLocks noChangeArrowheads="1"/>
            </p:cNvSpPr>
            <p:nvPr/>
          </p:nvSpPr>
          <p:spPr bwMode="auto">
            <a:xfrm>
              <a:off x="2609" y="2555"/>
              <a:ext cx="525" cy="224"/>
            </a:xfrm>
            <a:prstGeom prst="rect">
              <a:avLst/>
            </a:prstGeom>
            <a:noFill/>
            <a:ln w="38100">
              <a:solidFill>
                <a:srgbClr val="FF9933"/>
              </a:solidFill>
              <a:miter lim="800000"/>
              <a:headEnd/>
              <a:tailEnd/>
            </a:ln>
            <a:effectLst/>
          </p:spPr>
          <p:txBody>
            <a:bodyPr lIns="36000" tIns="36000" rIns="36000" bIns="3600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 b="1">
                  <a:latin typeface="Verdana" pitchFamily="34" charset="0"/>
                </a:rPr>
                <a:t>6.2 %</a:t>
              </a:r>
              <a:endParaRPr lang="en-US" sz="1600" b="1">
                <a:solidFill>
                  <a:srgbClr val="FF9933"/>
                </a:solidFill>
                <a:latin typeface="Verdana" pitchFamily="34" charset="0"/>
              </a:endParaRPr>
            </a:p>
          </p:txBody>
        </p:sp>
        <p:sp>
          <p:nvSpPr>
            <p:cNvPr id="86086" name="Text Box 70"/>
            <p:cNvSpPr txBox="1">
              <a:spLocks noChangeArrowheads="1"/>
            </p:cNvSpPr>
            <p:nvPr/>
          </p:nvSpPr>
          <p:spPr bwMode="auto">
            <a:xfrm>
              <a:off x="1719" y="2961"/>
              <a:ext cx="525" cy="224"/>
            </a:xfrm>
            <a:prstGeom prst="rect">
              <a:avLst/>
            </a:prstGeom>
            <a:noFill/>
            <a:ln w="38100">
              <a:solidFill>
                <a:srgbClr val="FF9933"/>
              </a:solidFill>
              <a:miter lim="800000"/>
              <a:headEnd/>
              <a:tailEnd/>
            </a:ln>
            <a:effectLst/>
          </p:spPr>
          <p:txBody>
            <a:bodyPr lIns="36000" tIns="36000" rIns="36000" bIns="3600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 b="1">
                  <a:latin typeface="Verdana" pitchFamily="34" charset="0"/>
                </a:rPr>
                <a:t>5.8 %</a:t>
              </a:r>
              <a:endParaRPr lang="en-US" sz="1600" b="1">
                <a:solidFill>
                  <a:srgbClr val="FF9933"/>
                </a:solidFill>
                <a:latin typeface="Verdana" pitchFamily="34" charset="0"/>
              </a:endParaRPr>
            </a:p>
          </p:txBody>
        </p:sp>
        <p:sp>
          <p:nvSpPr>
            <p:cNvPr id="86090" name="Text Box 74"/>
            <p:cNvSpPr txBox="1">
              <a:spLocks noChangeArrowheads="1"/>
            </p:cNvSpPr>
            <p:nvPr/>
          </p:nvSpPr>
          <p:spPr bwMode="auto">
            <a:xfrm>
              <a:off x="306" y="4142"/>
              <a:ext cx="119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i="1">
                  <a:latin typeface="Arial" pitchFamily="34" charset="0"/>
                </a:rPr>
                <a:t>Source: OECD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066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0115" name="Picture 3"/>
          <p:cNvPicPr>
            <a:picLocks noChangeAspect="1" noChangeArrowheads="1"/>
          </p:cNvPicPr>
          <p:nvPr/>
        </p:nvPicPr>
        <p:blipFill>
          <a:blip r:embed="rId4"/>
          <a:srcRect t="3813" b="3813"/>
          <a:stretch>
            <a:fillRect/>
          </a:stretch>
        </p:blipFill>
        <p:spPr bwMode="auto">
          <a:xfrm>
            <a:off x="0" y="0"/>
            <a:ext cx="1482725" cy="686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0116" name="Rectangle 4"/>
          <p:cNvSpPr>
            <a:spLocks noChangeArrowheads="1"/>
          </p:cNvSpPr>
          <p:nvPr/>
        </p:nvSpPr>
        <p:spPr bwMode="auto">
          <a:xfrm>
            <a:off x="914400" y="0"/>
            <a:ext cx="8229600" cy="1181100"/>
          </a:xfrm>
          <a:prstGeom prst="rect">
            <a:avLst/>
          </a:prstGeom>
          <a:gradFill rotWithShape="0">
            <a:gsLst>
              <a:gs pos="0">
                <a:srgbClr val="9999FF">
                  <a:gamma/>
                  <a:tint val="0"/>
                  <a:invGamma/>
                </a:srgbClr>
              </a:gs>
              <a:gs pos="100000">
                <a:srgbClr val="9999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0117" name="Rectangle 5"/>
          <p:cNvSpPr>
            <a:spLocks noChangeArrowheads="1"/>
          </p:cNvSpPr>
          <p:nvPr/>
        </p:nvSpPr>
        <p:spPr bwMode="auto">
          <a:xfrm>
            <a:off x="800100" y="152400"/>
            <a:ext cx="82486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3600" b="1">
                <a:latin typeface="Verdana" pitchFamily="34" charset="0"/>
              </a:rPr>
              <a:t>Government’s Toolbox</a:t>
            </a:r>
          </a:p>
        </p:txBody>
      </p:sp>
      <p:sp>
        <p:nvSpPr>
          <p:cNvPr id="90118" name="AutoShape 6"/>
          <p:cNvSpPr>
            <a:spLocks noChangeArrowheads="1"/>
          </p:cNvSpPr>
          <p:nvPr/>
        </p:nvSpPr>
        <p:spPr bwMode="auto">
          <a:xfrm>
            <a:off x="252413" y="1182688"/>
            <a:ext cx="8891587" cy="806450"/>
          </a:xfrm>
          <a:prstGeom prst="roundRect">
            <a:avLst>
              <a:gd name="adj" fmla="val 23130"/>
            </a:avLst>
          </a:prstGeom>
          <a:gradFill rotWithShape="0">
            <a:gsLst>
              <a:gs pos="0">
                <a:srgbClr val="E1FFE1"/>
              </a:gs>
              <a:gs pos="100000">
                <a:srgbClr val="E1FFE1">
                  <a:gamma/>
                  <a:tint val="0"/>
                  <a:invGamma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0119" name="Line 7"/>
          <p:cNvSpPr>
            <a:spLocks noChangeShapeType="1"/>
          </p:cNvSpPr>
          <p:nvPr/>
        </p:nvSpPr>
        <p:spPr bwMode="auto">
          <a:xfrm>
            <a:off x="298450" y="1181100"/>
            <a:ext cx="8845550" cy="0"/>
          </a:xfrm>
          <a:prstGeom prst="line">
            <a:avLst/>
          </a:prstGeom>
          <a:noFill/>
          <a:ln w="76200">
            <a:solidFill>
              <a:srgbClr val="339933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0120" name="Text Box 8"/>
          <p:cNvSpPr txBox="1">
            <a:spLocks noChangeArrowheads="1"/>
          </p:cNvSpPr>
          <p:nvPr/>
        </p:nvSpPr>
        <p:spPr bwMode="auto">
          <a:xfrm>
            <a:off x="255588" y="1420813"/>
            <a:ext cx="6664325" cy="202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735013">
              <a:spcBef>
                <a:spcPct val="30000"/>
              </a:spcBef>
              <a:tabLst>
                <a:tab pos="280988" algn="l"/>
                <a:tab pos="455613" algn="l"/>
                <a:tab pos="695325" algn="l"/>
                <a:tab pos="1031875" algn="l"/>
              </a:tabLst>
            </a:pPr>
            <a:r>
              <a:rPr lang="en-US" b="1">
                <a:latin typeface="Verdana" pitchFamily="34" charset="0"/>
              </a:rPr>
              <a:t>3)</a:t>
            </a:r>
            <a:r>
              <a:rPr lang="en-US" b="1">
                <a:solidFill>
                  <a:srgbClr val="0066FF"/>
                </a:solidFill>
                <a:latin typeface="Verdana" pitchFamily="34" charset="0"/>
              </a:rPr>
              <a:t> Procurement</a:t>
            </a:r>
          </a:p>
          <a:p>
            <a:pPr lvl="1" defTabSz="735013">
              <a:spcBef>
                <a:spcPct val="30000"/>
              </a:spcBef>
              <a:spcAft>
                <a:spcPct val="30000"/>
              </a:spcAft>
              <a:tabLst>
                <a:tab pos="280988" algn="l"/>
                <a:tab pos="455613" algn="l"/>
                <a:tab pos="695325" algn="l"/>
                <a:tab pos="1031875" algn="l"/>
              </a:tabLst>
            </a:pPr>
            <a:r>
              <a:rPr lang="en-US">
                <a:latin typeface="Verdana" pitchFamily="34" charset="0"/>
              </a:rPr>
              <a:t>- From the federal to the local level, 	governments in industrial countries 	</a:t>
            </a:r>
            <a:r>
              <a:rPr lang="en-US" b="1">
                <a:solidFill>
                  <a:srgbClr val="0066FF"/>
                </a:solidFill>
                <a:latin typeface="Verdana" pitchFamily="34" charset="0"/>
              </a:rPr>
              <a:t>spend trillions of dollars</a:t>
            </a:r>
            <a:r>
              <a:rPr lang="en-US">
                <a:latin typeface="Verdana" pitchFamily="34" charset="0"/>
              </a:rPr>
              <a:t> on 	</a:t>
            </a:r>
            <a:r>
              <a:rPr lang="en-US" b="1">
                <a:solidFill>
                  <a:srgbClr val="0066FF"/>
                </a:solidFill>
                <a:latin typeface="Verdana" pitchFamily="34" charset="0"/>
              </a:rPr>
              <a:t>public purchases</a:t>
            </a:r>
            <a:r>
              <a:rPr lang="en-US">
                <a:latin typeface="Verdana" pitchFamily="34" charset="0"/>
              </a:rPr>
              <a:t> every year</a:t>
            </a:r>
          </a:p>
        </p:txBody>
      </p:sp>
      <p:pic>
        <p:nvPicPr>
          <p:cNvPr id="90121" name="Picture 9" descr="wwlogo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712200" y="6396038"/>
            <a:ext cx="430213" cy="454025"/>
          </a:xfrm>
          <a:prstGeom prst="rect">
            <a:avLst/>
          </a:prstGeom>
          <a:noFill/>
        </p:spPr>
      </p:pic>
      <p:sp>
        <p:nvSpPr>
          <p:cNvPr id="90123" name="Text Box 11"/>
          <p:cNvSpPr txBox="1">
            <a:spLocks noChangeArrowheads="1"/>
          </p:cNvSpPr>
          <p:nvPr/>
        </p:nvSpPr>
        <p:spPr bwMode="auto">
          <a:xfrm>
            <a:off x="471488" y="3551238"/>
            <a:ext cx="8529637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63525" lvl="1">
              <a:spcAft>
                <a:spcPct val="30000"/>
              </a:spcAft>
              <a:tabLst>
                <a:tab pos="263525" algn="l"/>
                <a:tab pos="542925" algn="l"/>
                <a:tab pos="800100" algn="l"/>
              </a:tabLst>
            </a:pPr>
            <a:r>
              <a:rPr lang="en-US">
                <a:latin typeface="Verdana" pitchFamily="34" charset="0"/>
              </a:rPr>
              <a:t>- By buying </a:t>
            </a:r>
            <a:r>
              <a:rPr lang="en-US" b="1">
                <a:solidFill>
                  <a:srgbClr val="0066FF"/>
                </a:solidFill>
                <a:latin typeface="Verdana" pitchFamily="34" charset="0"/>
              </a:rPr>
              <a:t>environmentally preferable</a:t>
            </a:r>
            <a:r>
              <a:rPr lang="en-US">
                <a:latin typeface="Verdana" pitchFamily="34" charset="0"/>
              </a:rPr>
              <a:t> 	products, governments can influence</a:t>
            </a:r>
          </a:p>
          <a:p>
            <a:pPr marL="538163" lvl="2">
              <a:spcAft>
                <a:spcPct val="30000"/>
              </a:spcAft>
              <a:tabLst>
                <a:tab pos="263525" algn="l"/>
                <a:tab pos="542925" algn="l"/>
                <a:tab pos="800100" algn="l"/>
              </a:tabLst>
            </a:pPr>
            <a:r>
              <a:rPr lang="en-US">
                <a:latin typeface="Verdana" pitchFamily="34" charset="0"/>
              </a:rPr>
              <a:t>		- how products are designed</a:t>
            </a:r>
          </a:p>
          <a:p>
            <a:pPr marL="538163" lvl="2">
              <a:spcAft>
                <a:spcPct val="30000"/>
              </a:spcAft>
              <a:tabLst>
                <a:tab pos="263525" algn="l"/>
                <a:tab pos="542925" algn="l"/>
                <a:tab pos="800100" algn="l"/>
              </a:tabLst>
            </a:pPr>
            <a:r>
              <a:rPr lang="en-US">
                <a:latin typeface="Verdana" pitchFamily="34" charset="0"/>
              </a:rPr>
              <a:t>		- how efficiently they function</a:t>
            </a:r>
          </a:p>
          <a:p>
            <a:pPr marL="538163" lvl="2">
              <a:spcAft>
                <a:spcPct val="30000"/>
              </a:spcAft>
              <a:tabLst>
                <a:tab pos="263525" algn="l"/>
                <a:tab pos="542925" algn="l"/>
                <a:tab pos="800100" algn="l"/>
              </a:tabLst>
            </a:pPr>
            <a:r>
              <a:rPr lang="en-US">
                <a:latin typeface="Verdana" pitchFamily="34" charset="0"/>
              </a:rPr>
              <a:t>		- how long they last</a:t>
            </a:r>
          </a:p>
          <a:p>
            <a:pPr marL="538163" lvl="2">
              <a:spcAft>
                <a:spcPct val="30000"/>
              </a:spcAft>
              <a:tabLst>
                <a:tab pos="263525" algn="l"/>
                <a:tab pos="542925" algn="l"/>
                <a:tab pos="800100" algn="l"/>
              </a:tabLst>
            </a:pPr>
            <a:r>
              <a:rPr lang="en-US">
                <a:latin typeface="Verdana" pitchFamily="34" charset="0"/>
              </a:rPr>
              <a:t>		- whether they are handled responsibly at the            	 	  end of their useful lives</a:t>
            </a:r>
          </a:p>
          <a:p>
            <a:pPr>
              <a:spcBef>
                <a:spcPct val="50000"/>
              </a:spcBef>
              <a:tabLst>
                <a:tab pos="263525" algn="l"/>
                <a:tab pos="542925" algn="l"/>
                <a:tab pos="800100" algn="l"/>
              </a:tabLst>
            </a:pPr>
            <a:endParaRPr lang="en-US">
              <a:latin typeface="Verdana" pitchFamily="34" charset="0"/>
            </a:endParaRPr>
          </a:p>
        </p:txBody>
      </p:sp>
      <p:pic>
        <p:nvPicPr>
          <p:cNvPr id="90124" name="Picture 12" descr="cash feath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659563" y="1849438"/>
            <a:ext cx="2308225" cy="17319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066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4211" name="Picture 3"/>
          <p:cNvPicPr>
            <a:picLocks noChangeAspect="1" noChangeArrowheads="1"/>
          </p:cNvPicPr>
          <p:nvPr/>
        </p:nvPicPr>
        <p:blipFill>
          <a:blip r:embed="rId4"/>
          <a:srcRect t="3813" b="3813"/>
          <a:stretch>
            <a:fillRect/>
          </a:stretch>
        </p:blipFill>
        <p:spPr bwMode="auto">
          <a:xfrm>
            <a:off x="0" y="0"/>
            <a:ext cx="1482725" cy="686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4212" name="Rectangle 4"/>
          <p:cNvSpPr>
            <a:spLocks noChangeArrowheads="1"/>
          </p:cNvSpPr>
          <p:nvPr/>
        </p:nvSpPr>
        <p:spPr bwMode="auto">
          <a:xfrm>
            <a:off x="914400" y="0"/>
            <a:ext cx="8229600" cy="1181100"/>
          </a:xfrm>
          <a:prstGeom prst="rect">
            <a:avLst/>
          </a:prstGeom>
          <a:gradFill rotWithShape="0">
            <a:gsLst>
              <a:gs pos="0">
                <a:srgbClr val="9999FF">
                  <a:gamma/>
                  <a:tint val="0"/>
                  <a:invGamma/>
                </a:srgbClr>
              </a:gs>
              <a:gs pos="100000">
                <a:srgbClr val="9999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4213" name="Rectangle 5"/>
          <p:cNvSpPr>
            <a:spLocks noChangeArrowheads="1"/>
          </p:cNvSpPr>
          <p:nvPr/>
        </p:nvSpPr>
        <p:spPr bwMode="auto">
          <a:xfrm>
            <a:off x="800100" y="152400"/>
            <a:ext cx="82486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3600" b="1">
                <a:latin typeface="Verdana" pitchFamily="34" charset="0"/>
              </a:rPr>
              <a:t>Government’s Toolbox</a:t>
            </a:r>
          </a:p>
        </p:txBody>
      </p:sp>
      <p:sp>
        <p:nvSpPr>
          <p:cNvPr id="94214" name="AutoShape 6"/>
          <p:cNvSpPr>
            <a:spLocks noChangeArrowheads="1"/>
          </p:cNvSpPr>
          <p:nvPr/>
        </p:nvSpPr>
        <p:spPr bwMode="auto">
          <a:xfrm>
            <a:off x="252413" y="1182688"/>
            <a:ext cx="8891587" cy="806450"/>
          </a:xfrm>
          <a:prstGeom prst="roundRect">
            <a:avLst>
              <a:gd name="adj" fmla="val 23130"/>
            </a:avLst>
          </a:prstGeom>
          <a:gradFill rotWithShape="0">
            <a:gsLst>
              <a:gs pos="0">
                <a:srgbClr val="E1FFE1"/>
              </a:gs>
              <a:gs pos="100000">
                <a:srgbClr val="E1FFE1">
                  <a:gamma/>
                  <a:tint val="0"/>
                  <a:invGamma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4215" name="Line 7"/>
          <p:cNvSpPr>
            <a:spLocks noChangeShapeType="1"/>
          </p:cNvSpPr>
          <p:nvPr/>
        </p:nvSpPr>
        <p:spPr bwMode="auto">
          <a:xfrm>
            <a:off x="298450" y="1181100"/>
            <a:ext cx="8845550" cy="0"/>
          </a:xfrm>
          <a:prstGeom prst="line">
            <a:avLst/>
          </a:prstGeom>
          <a:noFill/>
          <a:ln w="76200">
            <a:solidFill>
              <a:srgbClr val="339933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4216" name="Text Box 8"/>
          <p:cNvSpPr txBox="1">
            <a:spLocks noChangeArrowheads="1"/>
          </p:cNvSpPr>
          <p:nvPr/>
        </p:nvSpPr>
        <p:spPr bwMode="auto">
          <a:xfrm>
            <a:off x="393700" y="1682750"/>
            <a:ext cx="8618538" cy="166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735013">
              <a:spcBef>
                <a:spcPct val="30000"/>
              </a:spcBef>
              <a:tabLst>
                <a:tab pos="280988" algn="l"/>
                <a:tab pos="455613" algn="l"/>
                <a:tab pos="695325" algn="l"/>
                <a:tab pos="1031875" algn="l"/>
              </a:tabLst>
            </a:pPr>
            <a:r>
              <a:rPr lang="en-US" b="1">
                <a:latin typeface="Verdana" pitchFamily="34" charset="0"/>
              </a:rPr>
              <a:t>4)</a:t>
            </a:r>
            <a:r>
              <a:rPr lang="en-US" b="1">
                <a:solidFill>
                  <a:srgbClr val="0066FF"/>
                </a:solidFill>
                <a:latin typeface="Verdana" pitchFamily="34" charset="0"/>
              </a:rPr>
              <a:t> Product Standards </a:t>
            </a:r>
          </a:p>
          <a:p>
            <a:pPr lvl="1" defTabSz="735013">
              <a:spcBef>
                <a:spcPct val="30000"/>
              </a:spcBef>
              <a:buFontTx/>
              <a:buChar char="-"/>
              <a:tabLst>
                <a:tab pos="280988" algn="l"/>
                <a:tab pos="455613" algn="l"/>
                <a:tab pos="695325" algn="l"/>
                <a:tab pos="1031875" algn="l"/>
              </a:tabLst>
            </a:pPr>
            <a:r>
              <a:rPr lang="en-US">
                <a:latin typeface="Verdana" pitchFamily="34" charset="0"/>
              </a:rPr>
              <a:t> Governments can impose national standards to 	save energy and water, such as </a:t>
            </a:r>
            <a:r>
              <a:rPr lang="en-US" b="1">
                <a:solidFill>
                  <a:srgbClr val="0066FF"/>
                </a:solidFill>
                <a:latin typeface="Verdana" pitchFamily="34" charset="0"/>
              </a:rPr>
              <a:t>household 	appliance efficiency programs</a:t>
            </a:r>
          </a:p>
        </p:txBody>
      </p:sp>
      <p:pic>
        <p:nvPicPr>
          <p:cNvPr id="94217" name="Picture 9" descr="wwlogo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712200" y="6396038"/>
            <a:ext cx="430213" cy="454025"/>
          </a:xfrm>
          <a:prstGeom prst="rect">
            <a:avLst/>
          </a:prstGeom>
          <a:noFill/>
        </p:spPr>
      </p:pic>
      <p:pic>
        <p:nvPicPr>
          <p:cNvPr id="94218" name="Picture 10" descr="frontloader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965825" y="3529013"/>
            <a:ext cx="2198688" cy="2927350"/>
          </a:xfrm>
          <a:prstGeom prst="rect">
            <a:avLst/>
          </a:prstGeom>
          <a:noFill/>
        </p:spPr>
      </p:pic>
      <p:sp>
        <p:nvSpPr>
          <p:cNvPr id="94219" name="Text Box 11"/>
          <p:cNvSpPr txBox="1">
            <a:spLocks noChangeArrowheads="1"/>
          </p:cNvSpPr>
          <p:nvPr/>
        </p:nvSpPr>
        <p:spPr bwMode="auto">
          <a:xfrm>
            <a:off x="839788" y="3740150"/>
            <a:ext cx="4959350" cy="173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30000"/>
              </a:spcBef>
              <a:tabLst>
                <a:tab pos="263525" algn="l"/>
              </a:tabLst>
            </a:pPr>
            <a:r>
              <a:rPr lang="en-US">
                <a:latin typeface="Verdana" pitchFamily="34" charset="0"/>
              </a:rPr>
              <a:t>- These regulations require 	manufacturers to meet 	</a:t>
            </a:r>
            <a:r>
              <a:rPr lang="en-US" b="1">
                <a:solidFill>
                  <a:srgbClr val="0066FF"/>
                </a:solidFill>
                <a:latin typeface="Verdana" pitchFamily="34" charset="0"/>
              </a:rPr>
              <a:t>minimum requirements</a:t>
            </a:r>
          </a:p>
          <a:p>
            <a:pPr>
              <a:spcBef>
                <a:spcPct val="50000"/>
              </a:spcBef>
              <a:tabLst>
                <a:tab pos="263525" algn="l"/>
              </a:tabLst>
            </a:pPr>
            <a:endParaRPr lang="en-US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066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6259" name="Picture 3"/>
          <p:cNvPicPr>
            <a:picLocks noChangeAspect="1" noChangeArrowheads="1"/>
          </p:cNvPicPr>
          <p:nvPr/>
        </p:nvPicPr>
        <p:blipFill>
          <a:blip r:embed="rId4"/>
          <a:srcRect t="3813" b="3813"/>
          <a:stretch>
            <a:fillRect/>
          </a:stretch>
        </p:blipFill>
        <p:spPr bwMode="auto">
          <a:xfrm>
            <a:off x="0" y="0"/>
            <a:ext cx="1482725" cy="686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6260" name="Rectangle 4"/>
          <p:cNvSpPr>
            <a:spLocks noChangeArrowheads="1"/>
          </p:cNvSpPr>
          <p:nvPr/>
        </p:nvSpPr>
        <p:spPr bwMode="auto">
          <a:xfrm>
            <a:off x="914400" y="0"/>
            <a:ext cx="8229600" cy="1181100"/>
          </a:xfrm>
          <a:prstGeom prst="rect">
            <a:avLst/>
          </a:prstGeom>
          <a:gradFill rotWithShape="0">
            <a:gsLst>
              <a:gs pos="0">
                <a:srgbClr val="9999FF">
                  <a:gamma/>
                  <a:tint val="0"/>
                  <a:invGamma/>
                </a:srgbClr>
              </a:gs>
              <a:gs pos="100000">
                <a:srgbClr val="9999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6261" name="Rectangle 5"/>
          <p:cNvSpPr>
            <a:spLocks noChangeArrowheads="1"/>
          </p:cNvSpPr>
          <p:nvPr/>
        </p:nvSpPr>
        <p:spPr bwMode="auto">
          <a:xfrm>
            <a:off x="800100" y="152400"/>
            <a:ext cx="82486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3600" b="1">
                <a:latin typeface="Verdana" pitchFamily="34" charset="0"/>
              </a:rPr>
              <a:t>Government’s Toolbox</a:t>
            </a:r>
          </a:p>
        </p:txBody>
      </p:sp>
      <p:sp>
        <p:nvSpPr>
          <p:cNvPr id="96262" name="AutoShape 6"/>
          <p:cNvSpPr>
            <a:spLocks noChangeArrowheads="1"/>
          </p:cNvSpPr>
          <p:nvPr/>
        </p:nvSpPr>
        <p:spPr bwMode="auto">
          <a:xfrm>
            <a:off x="252413" y="1182688"/>
            <a:ext cx="8891587" cy="806450"/>
          </a:xfrm>
          <a:prstGeom prst="roundRect">
            <a:avLst>
              <a:gd name="adj" fmla="val 23130"/>
            </a:avLst>
          </a:prstGeom>
          <a:gradFill rotWithShape="0">
            <a:gsLst>
              <a:gs pos="0">
                <a:srgbClr val="E1FFE1"/>
              </a:gs>
              <a:gs pos="100000">
                <a:srgbClr val="E1FFE1">
                  <a:gamma/>
                  <a:tint val="0"/>
                  <a:invGamma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6263" name="Line 7"/>
          <p:cNvSpPr>
            <a:spLocks noChangeShapeType="1"/>
          </p:cNvSpPr>
          <p:nvPr/>
        </p:nvSpPr>
        <p:spPr bwMode="auto">
          <a:xfrm>
            <a:off x="298450" y="1181100"/>
            <a:ext cx="8845550" cy="0"/>
          </a:xfrm>
          <a:prstGeom prst="line">
            <a:avLst/>
          </a:prstGeom>
          <a:noFill/>
          <a:ln w="76200">
            <a:solidFill>
              <a:srgbClr val="339933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6264" name="Text Box 8"/>
          <p:cNvSpPr txBox="1">
            <a:spLocks noChangeArrowheads="1"/>
          </p:cNvSpPr>
          <p:nvPr/>
        </p:nvSpPr>
        <p:spPr bwMode="auto">
          <a:xfrm>
            <a:off x="393700" y="1554163"/>
            <a:ext cx="8618538" cy="3706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735013">
              <a:spcBef>
                <a:spcPct val="30000"/>
              </a:spcBef>
              <a:tabLst>
                <a:tab pos="280988" algn="l"/>
                <a:tab pos="455613" algn="l"/>
                <a:tab pos="695325" algn="l"/>
                <a:tab pos="1031875" algn="l"/>
              </a:tabLst>
            </a:pPr>
            <a:r>
              <a:rPr lang="en-US" b="1">
                <a:latin typeface="Verdana" pitchFamily="34" charset="0"/>
              </a:rPr>
              <a:t>5)</a:t>
            </a:r>
            <a:r>
              <a:rPr lang="en-US" b="1">
                <a:solidFill>
                  <a:srgbClr val="0066FF"/>
                </a:solidFill>
                <a:latin typeface="Verdana" pitchFamily="34" charset="0"/>
              </a:rPr>
              <a:t> Ecolabeling Programs  </a:t>
            </a:r>
          </a:p>
          <a:p>
            <a:pPr lvl="1" defTabSz="735013">
              <a:spcBef>
                <a:spcPct val="30000"/>
              </a:spcBef>
              <a:buFontTx/>
              <a:buChar char="-"/>
              <a:tabLst>
                <a:tab pos="280988" algn="l"/>
                <a:tab pos="455613" algn="l"/>
                <a:tab pos="695325" algn="l"/>
                <a:tab pos="1031875" algn="l"/>
              </a:tabLst>
            </a:pPr>
            <a:r>
              <a:rPr lang="en-US">
                <a:latin typeface="Verdana" pitchFamily="34" charset="0"/>
              </a:rPr>
              <a:t> Ecolabels provide consumers with the requisite 	information to make </a:t>
            </a:r>
            <a:r>
              <a:rPr lang="en-US" b="1">
                <a:solidFill>
                  <a:srgbClr val="0066FF"/>
                </a:solidFill>
                <a:latin typeface="Verdana" pitchFamily="34" charset="0"/>
              </a:rPr>
              <a:t>responsible purchasing 	decisions </a:t>
            </a:r>
          </a:p>
          <a:p>
            <a:pPr lvl="1" defTabSz="735013">
              <a:spcBef>
                <a:spcPct val="30000"/>
              </a:spcBef>
              <a:buFontTx/>
              <a:buChar char="-"/>
              <a:tabLst>
                <a:tab pos="280988" algn="l"/>
                <a:tab pos="455613" algn="l"/>
                <a:tab pos="695325" algn="l"/>
                <a:tab pos="1031875" algn="l"/>
              </a:tabLst>
            </a:pPr>
            <a:r>
              <a:rPr lang="en-US">
                <a:latin typeface="Verdana" pitchFamily="34" charset="0"/>
              </a:rPr>
              <a:t> Labeling schemes have been developed for many 	products, including appliances, electricity, wood, 	and agricultural products</a:t>
            </a:r>
          </a:p>
          <a:p>
            <a:pPr lvl="1" defTabSz="735013">
              <a:spcBef>
                <a:spcPct val="30000"/>
              </a:spcBef>
              <a:buFontTx/>
              <a:buChar char="-"/>
              <a:tabLst>
                <a:tab pos="280988" algn="l"/>
                <a:tab pos="455613" algn="l"/>
                <a:tab pos="695325" algn="l"/>
                <a:tab pos="1031875" algn="l"/>
              </a:tabLst>
            </a:pPr>
            <a:r>
              <a:rPr lang="en-US">
                <a:latin typeface="Verdana" pitchFamily="34" charset="0"/>
              </a:rPr>
              <a:t> Ecolabels encourage manufacturers to design and 	market more eco-friendly products</a:t>
            </a:r>
          </a:p>
        </p:txBody>
      </p:sp>
      <p:pic>
        <p:nvPicPr>
          <p:cNvPr id="96265" name="Picture 9" descr="wwlogo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712200" y="6396038"/>
            <a:ext cx="430213" cy="454025"/>
          </a:xfrm>
          <a:prstGeom prst="rect">
            <a:avLst/>
          </a:prstGeom>
          <a:noFill/>
        </p:spPr>
      </p:pic>
      <p:pic>
        <p:nvPicPr>
          <p:cNvPr id="96266" name="Picture 10" descr="energy star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41700" y="5373688"/>
            <a:ext cx="2619375" cy="1333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64" grpId="0" uiExpand="1" build="p" bldLvl="2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066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9331" name="Picture 3"/>
          <p:cNvPicPr>
            <a:picLocks noChangeAspect="1" noChangeArrowheads="1"/>
          </p:cNvPicPr>
          <p:nvPr/>
        </p:nvPicPr>
        <p:blipFill>
          <a:blip r:embed="rId4"/>
          <a:srcRect t="3813" b="3813"/>
          <a:stretch>
            <a:fillRect/>
          </a:stretch>
        </p:blipFill>
        <p:spPr bwMode="auto">
          <a:xfrm>
            <a:off x="0" y="0"/>
            <a:ext cx="1482725" cy="686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9332" name="Rectangle 4"/>
          <p:cNvSpPr>
            <a:spLocks noChangeArrowheads="1"/>
          </p:cNvSpPr>
          <p:nvPr/>
        </p:nvSpPr>
        <p:spPr bwMode="auto">
          <a:xfrm>
            <a:off x="914400" y="0"/>
            <a:ext cx="8229600" cy="1181100"/>
          </a:xfrm>
          <a:prstGeom prst="rect">
            <a:avLst/>
          </a:prstGeom>
          <a:gradFill rotWithShape="0">
            <a:gsLst>
              <a:gs pos="0">
                <a:srgbClr val="9999FF">
                  <a:gamma/>
                  <a:tint val="0"/>
                  <a:invGamma/>
                </a:srgbClr>
              </a:gs>
              <a:gs pos="100000">
                <a:srgbClr val="9999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9333" name="Rectangle 5"/>
          <p:cNvSpPr>
            <a:spLocks noChangeArrowheads="1"/>
          </p:cNvSpPr>
          <p:nvPr/>
        </p:nvSpPr>
        <p:spPr bwMode="auto">
          <a:xfrm>
            <a:off x="800100" y="152400"/>
            <a:ext cx="82486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3600" b="1">
                <a:latin typeface="Verdana" pitchFamily="34" charset="0"/>
              </a:rPr>
              <a:t>Lean and Clean</a:t>
            </a:r>
          </a:p>
        </p:txBody>
      </p:sp>
      <p:sp>
        <p:nvSpPr>
          <p:cNvPr id="99334" name="AutoShape 6"/>
          <p:cNvSpPr>
            <a:spLocks noChangeArrowheads="1"/>
          </p:cNvSpPr>
          <p:nvPr/>
        </p:nvSpPr>
        <p:spPr bwMode="auto">
          <a:xfrm>
            <a:off x="252413" y="1182688"/>
            <a:ext cx="8891587" cy="806450"/>
          </a:xfrm>
          <a:prstGeom prst="roundRect">
            <a:avLst>
              <a:gd name="adj" fmla="val 23130"/>
            </a:avLst>
          </a:prstGeom>
          <a:gradFill rotWithShape="0">
            <a:gsLst>
              <a:gs pos="0">
                <a:srgbClr val="E1FFE1"/>
              </a:gs>
              <a:gs pos="100000">
                <a:srgbClr val="E1FFE1">
                  <a:gamma/>
                  <a:tint val="0"/>
                  <a:invGamma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9335" name="Line 7"/>
          <p:cNvSpPr>
            <a:spLocks noChangeShapeType="1"/>
          </p:cNvSpPr>
          <p:nvPr/>
        </p:nvSpPr>
        <p:spPr bwMode="auto">
          <a:xfrm>
            <a:off x="298450" y="1181100"/>
            <a:ext cx="8845550" cy="0"/>
          </a:xfrm>
          <a:prstGeom prst="line">
            <a:avLst/>
          </a:prstGeom>
          <a:noFill/>
          <a:ln w="76200">
            <a:solidFill>
              <a:srgbClr val="339933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9336" name="Text Box 8"/>
          <p:cNvSpPr txBox="1">
            <a:spLocks noChangeArrowheads="1"/>
          </p:cNvSpPr>
          <p:nvPr/>
        </p:nvSpPr>
        <p:spPr bwMode="auto">
          <a:xfrm>
            <a:off x="393700" y="1439863"/>
            <a:ext cx="8618538" cy="651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735013">
              <a:spcBef>
                <a:spcPct val="40000"/>
              </a:spcBef>
              <a:buFontTx/>
              <a:buChar char="•"/>
              <a:tabLst>
                <a:tab pos="280988" algn="l"/>
                <a:tab pos="455613" algn="l"/>
                <a:tab pos="695325" algn="l"/>
                <a:tab pos="1031875" algn="l"/>
              </a:tabLst>
            </a:pPr>
            <a:r>
              <a:rPr lang="en-US">
                <a:latin typeface="Verdana" pitchFamily="34" charset="0"/>
              </a:rPr>
              <a:t> Industrial economies mobilize </a:t>
            </a:r>
            <a:r>
              <a:rPr lang="en-US" b="1">
                <a:solidFill>
                  <a:srgbClr val="0066FF"/>
                </a:solidFill>
                <a:latin typeface="Verdana" pitchFamily="34" charset="0"/>
              </a:rPr>
              <a:t>enormous 	quantities</a:t>
            </a:r>
            <a:r>
              <a:rPr lang="en-US">
                <a:latin typeface="Verdana" pitchFamily="34" charset="0"/>
              </a:rPr>
              <a:t> of fuels, metals, minerals, construction 	materials, and forestry and agricultural raw 	materials</a:t>
            </a:r>
          </a:p>
          <a:p>
            <a:pPr defTabSz="735013">
              <a:spcBef>
                <a:spcPct val="40000"/>
              </a:spcBef>
              <a:buFontTx/>
              <a:buChar char="•"/>
              <a:tabLst>
                <a:tab pos="280988" algn="l"/>
                <a:tab pos="455613" algn="l"/>
                <a:tab pos="695325" algn="l"/>
                <a:tab pos="1031875" algn="l"/>
              </a:tabLst>
            </a:pPr>
            <a:r>
              <a:rPr lang="en-US">
                <a:latin typeface="Verdana" pitchFamily="34" charset="0"/>
              </a:rPr>
              <a:t> Most </a:t>
            </a:r>
            <a:r>
              <a:rPr lang="en-US" b="1">
                <a:solidFill>
                  <a:srgbClr val="0066FF"/>
                </a:solidFill>
                <a:latin typeface="Verdana" pitchFamily="34" charset="0"/>
              </a:rPr>
              <a:t>material flows</a:t>
            </a:r>
            <a:r>
              <a:rPr lang="en-US">
                <a:latin typeface="Verdana" pitchFamily="34" charset="0"/>
              </a:rPr>
              <a:t> never actually pass through 	the hands of any consumer and serve no purpose 	whatsoever</a:t>
            </a:r>
          </a:p>
          <a:p>
            <a:pPr defTabSz="735013">
              <a:spcBef>
                <a:spcPct val="40000"/>
              </a:spcBef>
              <a:buFontTx/>
              <a:buChar char="•"/>
              <a:tabLst>
                <a:tab pos="280988" algn="l"/>
                <a:tab pos="455613" algn="l"/>
                <a:tab pos="695325" algn="l"/>
                <a:tab pos="1031875" algn="l"/>
              </a:tabLst>
            </a:pPr>
            <a:r>
              <a:rPr lang="en-US">
                <a:latin typeface="Verdana" pitchFamily="34" charset="0"/>
              </a:rPr>
              <a:t> These “</a:t>
            </a:r>
            <a:r>
              <a:rPr lang="en-US" b="1">
                <a:solidFill>
                  <a:srgbClr val="0066FF"/>
                </a:solidFill>
                <a:latin typeface="Verdana" pitchFamily="34" charset="0"/>
              </a:rPr>
              <a:t>hidden flows</a:t>
            </a:r>
            <a:r>
              <a:rPr lang="en-US">
                <a:latin typeface="Verdana" pitchFamily="34" charset="0"/>
              </a:rPr>
              <a:t>” include</a:t>
            </a:r>
          </a:p>
          <a:p>
            <a:pPr lvl="1" defTabSz="735013">
              <a:spcBef>
                <a:spcPct val="30000"/>
              </a:spcBef>
              <a:buFontTx/>
              <a:buChar char="-"/>
              <a:tabLst>
                <a:tab pos="280988" algn="l"/>
                <a:tab pos="455613" algn="l"/>
                <a:tab pos="695325" algn="l"/>
                <a:tab pos="1031875" algn="l"/>
              </a:tabLst>
            </a:pPr>
            <a:r>
              <a:rPr lang="en-US">
                <a:latin typeface="Verdana" pitchFamily="34" charset="0"/>
              </a:rPr>
              <a:t> waste materials from mining and                     	other industries</a:t>
            </a:r>
          </a:p>
          <a:p>
            <a:pPr lvl="1" defTabSz="735013">
              <a:spcBef>
                <a:spcPct val="30000"/>
              </a:spcBef>
              <a:buFontTx/>
              <a:buChar char="-"/>
              <a:tabLst>
                <a:tab pos="280988" algn="l"/>
                <a:tab pos="455613" algn="l"/>
                <a:tab pos="695325" algn="l"/>
                <a:tab pos="1031875" algn="l"/>
              </a:tabLst>
            </a:pPr>
            <a:r>
              <a:rPr lang="en-US">
                <a:latin typeface="Verdana" pitchFamily="34" charset="0"/>
              </a:rPr>
              <a:t> dredging materials</a:t>
            </a:r>
          </a:p>
          <a:p>
            <a:pPr lvl="1" defTabSz="735013">
              <a:spcBef>
                <a:spcPct val="30000"/>
              </a:spcBef>
              <a:buFontTx/>
              <a:buChar char="-"/>
              <a:tabLst>
                <a:tab pos="280988" algn="l"/>
                <a:tab pos="455613" algn="l"/>
                <a:tab pos="695325" algn="l"/>
                <a:tab pos="1031875" algn="l"/>
              </a:tabLst>
            </a:pPr>
            <a:r>
              <a:rPr lang="en-US">
                <a:latin typeface="Verdana" pitchFamily="34" charset="0"/>
              </a:rPr>
              <a:t> carbon dioxide and other emissions</a:t>
            </a:r>
          </a:p>
          <a:p>
            <a:pPr lvl="1" defTabSz="735013">
              <a:spcBef>
                <a:spcPct val="30000"/>
              </a:spcBef>
              <a:buFontTx/>
              <a:buChar char="-"/>
              <a:tabLst>
                <a:tab pos="280988" algn="l"/>
                <a:tab pos="455613" algn="l"/>
                <a:tab pos="695325" algn="l"/>
                <a:tab pos="1031875" algn="l"/>
              </a:tabLst>
            </a:pPr>
            <a:endParaRPr lang="en-US">
              <a:latin typeface="Verdana" pitchFamily="34" charset="0"/>
            </a:endParaRPr>
          </a:p>
          <a:p>
            <a:pPr lvl="1" defTabSz="735013">
              <a:spcBef>
                <a:spcPct val="30000"/>
              </a:spcBef>
              <a:buFontTx/>
              <a:buChar char="-"/>
              <a:tabLst>
                <a:tab pos="280988" algn="l"/>
                <a:tab pos="455613" algn="l"/>
                <a:tab pos="695325" algn="l"/>
                <a:tab pos="1031875" algn="l"/>
              </a:tabLst>
            </a:pPr>
            <a:endParaRPr lang="en-US">
              <a:latin typeface="Verdana" pitchFamily="34" charset="0"/>
            </a:endParaRPr>
          </a:p>
          <a:p>
            <a:pPr lvl="1" defTabSz="735013">
              <a:spcBef>
                <a:spcPct val="30000"/>
              </a:spcBef>
              <a:buFontTx/>
              <a:buChar char="-"/>
              <a:tabLst>
                <a:tab pos="280988" algn="l"/>
                <a:tab pos="455613" algn="l"/>
                <a:tab pos="695325" algn="l"/>
                <a:tab pos="1031875" algn="l"/>
              </a:tabLst>
            </a:pPr>
            <a:endParaRPr lang="en-US">
              <a:latin typeface="Verdana" pitchFamily="34" charset="0"/>
            </a:endParaRPr>
          </a:p>
        </p:txBody>
      </p:sp>
      <p:pic>
        <p:nvPicPr>
          <p:cNvPr id="99337" name="Picture 9" descr="wwlogo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712200" y="6396038"/>
            <a:ext cx="430213" cy="454025"/>
          </a:xfrm>
          <a:prstGeom prst="rect">
            <a:avLst/>
          </a:prstGeom>
          <a:noFill/>
        </p:spPr>
      </p:pic>
      <p:pic>
        <p:nvPicPr>
          <p:cNvPr id="99340" name="Picture 12" descr="smoke feath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99275" y="4149725"/>
            <a:ext cx="1630363" cy="2444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6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066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1379" name="Picture 3"/>
          <p:cNvPicPr>
            <a:picLocks noChangeAspect="1" noChangeArrowheads="1"/>
          </p:cNvPicPr>
          <p:nvPr/>
        </p:nvPicPr>
        <p:blipFill>
          <a:blip r:embed="rId4"/>
          <a:srcRect t="3813" b="3813"/>
          <a:stretch>
            <a:fillRect/>
          </a:stretch>
        </p:blipFill>
        <p:spPr bwMode="auto">
          <a:xfrm>
            <a:off x="0" y="0"/>
            <a:ext cx="1482725" cy="686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1380" name="Rectangle 4"/>
          <p:cNvSpPr>
            <a:spLocks noChangeArrowheads="1"/>
          </p:cNvSpPr>
          <p:nvPr/>
        </p:nvSpPr>
        <p:spPr bwMode="auto">
          <a:xfrm>
            <a:off x="914400" y="0"/>
            <a:ext cx="8229600" cy="1181100"/>
          </a:xfrm>
          <a:prstGeom prst="rect">
            <a:avLst/>
          </a:prstGeom>
          <a:gradFill rotWithShape="0">
            <a:gsLst>
              <a:gs pos="0">
                <a:srgbClr val="9999FF">
                  <a:gamma/>
                  <a:tint val="0"/>
                  <a:invGamma/>
                </a:srgbClr>
              </a:gs>
              <a:gs pos="100000">
                <a:srgbClr val="9999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1381" name="Rectangle 5"/>
          <p:cNvSpPr>
            <a:spLocks noChangeArrowheads="1"/>
          </p:cNvSpPr>
          <p:nvPr/>
        </p:nvSpPr>
        <p:spPr bwMode="auto">
          <a:xfrm>
            <a:off x="800100" y="152400"/>
            <a:ext cx="82486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3600" b="1">
                <a:latin typeface="Verdana" pitchFamily="34" charset="0"/>
              </a:rPr>
              <a:t>Lean and Clean</a:t>
            </a:r>
          </a:p>
        </p:txBody>
      </p:sp>
      <p:sp>
        <p:nvSpPr>
          <p:cNvPr id="101382" name="AutoShape 6"/>
          <p:cNvSpPr>
            <a:spLocks noChangeArrowheads="1"/>
          </p:cNvSpPr>
          <p:nvPr/>
        </p:nvSpPr>
        <p:spPr bwMode="auto">
          <a:xfrm>
            <a:off x="252413" y="1182688"/>
            <a:ext cx="8891587" cy="806450"/>
          </a:xfrm>
          <a:prstGeom prst="roundRect">
            <a:avLst>
              <a:gd name="adj" fmla="val 23130"/>
            </a:avLst>
          </a:prstGeom>
          <a:gradFill rotWithShape="0">
            <a:gsLst>
              <a:gs pos="0">
                <a:srgbClr val="E1FFE1"/>
              </a:gs>
              <a:gs pos="100000">
                <a:srgbClr val="E1FFE1">
                  <a:gamma/>
                  <a:tint val="0"/>
                  <a:invGamma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1383" name="Line 7"/>
          <p:cNvSpPr>
            <a:spLocks noChangeShapeType="1"/>
          </p:cNvSpPr>
          <p:nvPr/>
        </p:nvSpPr>
        <p:spPr bwMode="auto">
          <a:xfrm>
            <a:off x="298450" y="1181100"/>
            <a:ext cx="8845550" cy="0"/>
          </a:xfrm>
          <a:prstGeom prst="line">
            <a:avLst/>
          </a:prstGeom>
          <a:noFill/>
          <a:ln w="76200">
            <a:solidFill>
              <a:srgbClr val="339933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1384" name="Text Box 8"/>
          <p:cNvSpPr txBox="1">
            <a:spLocks noChangeArrowheads="1"/>
          </p:cNvSpPr>
          <p:nvPr/>
        </p:nvSpPr>
        <p:spPr bwMode="auto">
          <a:xfrm>
            <a:off x="393700" y="1411288"/>
            <a:ext cx="8618538" cy="261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735013">
              <a:spcBef>
                <a:spcPct val="40000"/>
              </a:spcBef>
              <a:buFontTx/>
              <a:buChar char="•"/>
              <a:tabLst>
                <a:tab pos="280988" algn="l"/>
                <a:tab pos="455613" algn="l"/>
                <a:tab pos="695325" algn="l"/>
                <a:tab pos="1031875" algn="l"/>
              </a:tabLst>
            </a:pPr>
            <a:r>
              <a:rPr lang="en-US">
                <a:latin typeface="Verdana" pitchFamily="34" charset="0"/>
              </a:rPr>
              <a:t> Given broadly comparable living standards between 	the U.S., Germany, and Japan, the U.S. economy 	could stand to be leaner</a:t>
            </a:r>
          </a:p>
          <a:p>
            <a:pPr lvl="1" defTabSz="735013">
              <a:spcBef>
                <a:spcPct val="30000"/>
              </a:spcBef>
              <a:buFontTx/>
              <a:buChar char="-"/>
              <a:tabLst>
                <a:tab pos="280988" algn="l"/>
                <a:tab pos="455613" algn="l"/>
                <a:tab pos="695325" algn="l"/>
                <a:tab pos="1031875" algn="l"/>
              </a:tabLst>
            </a:pPr>
            <a:endParaRPr lang="en-US">
              <a:latin typeface="Verdana" pitchFamily="34" charset="0"/>
            </a:endParaRPr>
          </a:p>
          <a:p>
            <a:pPr lvl="1" defTabSz="735013">
              <a:spcBef>
                <a:spcPct val="30000"/>
              </a:spcBef>
              <a:buFontTx/>
              <a:buChar char="-"/>
              <a:tabLst>
                <a:tab pos="280988" algn="l"/>
                <a:tab pos="455613" algn="l"/>
                <a:tab pos="695325" algn="l"/>
                <a:tab pos="1031875" algn="l"/>
              </a:tabLst>
            </a:pPr>
            <a:endParaRPr lang="en-US">
              <a:latin typeface="Verdana" pitchFamily="34" charset="0"/>
            </a:endParaRPr>
          </a:p>
          <a:p>
            <a:pPr lvl="1" defTabSz="735013">
              <a:spcBef>
                <a:spcPct val="30000"/>
              </a:spcBef>
              <a:buFontTx/>
              <a:buChar char="-"/>
              <a:tabLst>
                <a:tab pos="280988" algn="l"/>
                <a:tab pos="455613" algn="l"/>
                <a:tab pos="695325" algn="l"/>
                <a:tab pos="1031875" algn="l"/>
              </a:tabLst>
            </a:pPr>
            <a:endParaRPr lang="en-US">
              <a:latin typeface="Verdana" pitchFamily="34" charset="0"/>
            </a:endParaRPr>
          </a:p>
        </p:txBody>
      </p:sp>
      <p:pic>
        <p:nvPicPr>
          <p:cNvPr id="101385" name="Picture 9" descr="wwlogo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712200" y="6396038"/>
            <a:ext cx="430213" cy="454025"/>
          </a:xfrm>
          <a:prstGeom prst="rect">
            <a:avLst/>
          </a:prstGeom>
          <a:noFill/>
        </p:spPr>
      </p:pic>
      <p:grpSp>
        <p:nvGrpSpPr>
          <p:cNvPr id="101406" name="Group 30"/>
          <p:cNvGrpSpPr>
            <a:grpSpLocks/>
          </p:cNvGrpSpPr>
          <p:nvPr/>
        </p:nvGrpSpPr>
        <p:grpSpPr bwMode="auto">
          <a:xfrm>
            <a:off x="0" y="2673350"/>
            <a:ext cx="9144000" cy="4183063"/>
            <a:chOff x="0" y="1684"/>
            <a:chExt cx="5760" cy="2635"/>
          </a:xfrm>
        </p:grpSpPr>
        <p:sp>
          <p:nvSpPr>
            <p:cNvPr id="101388" name="Text Box 12"/>
            <p:cNvSpPr txBox="1">
              <a:spLocks noChangeArrowheads="1"/>
            </p:cNvSpPr>
            <p:nvPr/>
          </p:nvSpPr>
          <p:spPr bwMode="auto">
            <a:xfrm>
              <a:off x="1627" y="3949"/>
              <a:ext cx="117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800">
                  <a:latin typeface="Arial" pitchFamily="34" charset="0"/>
                </a:rPr>
                <a:t>United States</a:t>
              </a:r>
            </a:p>
          </p:txBody>
        </p:sp>
        <p:sp>
          <p:nvSpPr>
            <p:cNvPr id="101389" name="Text Box 13"/>
            <p:cNvSpPr txBox="1">
              <a:spLocks noChangeArrowheads="1"/>
            </p:cNvSpPr>
            <p:nvPr/>
          </p:nvSpPr>
          <p:spPr bwMode="auto">
            <a:xfrm>
              <a:off x="2631" y="3949"/>
              <a:ext cx="117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800">
                  <a:latin typeface="Arial" pitchFamily="34" charset="0"/>
                </a:rPr>
                <a:t>Germany</a:t>
              </a:r>
            </a:p>
          </p:txBody>
        </p:sp>
        <p:sp>
          <p:nvSpPr>
            <p:cNvPr id="101390" name="Text Box 14"/>
            <p:cNvSpPr txBox="1">
              <a:spLocks noChangeArrowheads="1"/>
            </p:cNvSpPr>
            <p:nvPr/>
          </p:nvSpPr>
          <p:spPr bwMode="auto">
            <a:xfrm>
              <a:off x="3582" y="3949"/>
              <a:ext cx="117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800">
                  <a:latin typeface="Arial" pitchFamily="34" charset="0"/>
                </a:rPr>
                <a:t>Japan</a:t>
              </a:r>
            </a:p>
          </p:txBody>
        </p:sp>
        <p:sp>
          <p:nvSpPr>
            <p:cNvPr id="101391" name="Text Box 15"/>
            <p:cNvSpPr txBox="1">
              <a:spLocks noChangeArrowheads="1"/>
            </p:cNvSpPr>
            <p:nvPr/>
          </p:nvSpPr>
          <p:spPr bwMode="auto">
            <a:xfrm>
              <a:off x="393" y="2830"/>
              <a:ext cx="117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>
                  <a:latin typeface="Arial" pitchFamily="34" charset="0"/>
                </a:rPr>
                <a:t>Tons</a:t>
              </a:r>
            </a:p>
          </p:txBody>
        </p:sp>
        <p:sp>
          <p:nvSpPr>
            <p:cNvPr id="101392" name="Text Box 16"/>
            <p:cNvSpPr txBox="1">
              <a:spLocks noChangeArrowheads="1"/>
            </p:cNvSpPr>
            <p:nvPr/>
          </p:nvSpPr>
          <p:spPr bwMode="auto">
            <a:xfrm>
              <a:off x="0" y="1684"/>
              <a:ext cx="5760" cy="724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tIns="19080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b="1">
                  <a:latin typeface="Arial" pitchFamily="34" charset="0"/>
                </a:rPr>
                <a:t>Material Requirements Per Person (1996)</a:t>
              </a:r>
            </a:p>
            <a:p>
              <a:pPr algn="ctr">
                <a:spcBef>
                  <a:spcPct val="50000"/>
                </a:spcBef>
              </a:pPr>
              <a:endParaRPr lang="en-US" b="1">
                <a:latin typeface="Arial" pitchFamily="34" charset="0"/>
              </a:endParaRPr>
            </a:p>
          </p:txBody>
        </p:sp>
        <p:sp>
          <p:nvSpPr>
            <p:cNvPr id="101393" name="Text Box 17"/>
            <p:cNvSpPr txBox="1">
              <a:spLocks noChangeArrowheads="1"/>
            </p:cNvSpPr>
            <p:nvPr/>
          </p:nvSpPr>
          <p:spPr bwMode="auto">
            <a:xfrm>
              <a:off x="2030" y="2846"/>
              <a:ext cx="41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 b="1">
                  <a:latin typeface="Verdana" pitchFamily="34" charset="0"/>
                </a:rPr>
                <a:t>62</a:t>
              </a:r>
            </a:p>
          </p:txBody>
        </p:sp>
        <p:sp>
          <p:nvSpPr>
            <p:cNvPr id="101394" name="Text Box 18"/>
            <p:cNvSpPr txBox="1">
              <a:spLocks noChangeArrowheads="1"/>
            </p:cNvSpPr>
            <p:nvPr/>
          </p:nvSpPr>
          <p:spPr bwMode="auto">
            <a:xfrm>
              <a:off x="3040" y="3365"/>
              <a:ext cx="41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 b="1">
                  <a:latin typeface="Verdana" pitchFamily="34" charset="0"/>
                </a:rPr>
                <a:t>30</a:t>
              </a:r>
            </a:p>
          </p:txBody>
        </p:sp>
        <p:sp>
          <p:nvSpPr>
            <p:cNvPr id="101395" name="Text Box 19"/>
            <p:cNvSpPr txBox="1">
              <a:spLocks noChangeArrowheads="1"/>
            </p:cNvSpPr>
            <p:nvPr/>
          </p:nvSpPr>
          <p:spPr bwMode="auto">
            <a:xfrm>
              <a:off x="4028" y="3655"/>
              <a:ext cx="41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 b="1">
                  <a:latin typeface="Verdana" pitchFamily="34" charset="0"/>
                </a:rPr>
                <a:t>10</a:t>
              </a:r>
            </a:p>
          </p:txBody>
        </p:sp>
        <p:sp>
          <p:nvSpPr>
            <p:cNvPr id="101396" name="Text Box 20"/>
            <p:cNvSpPr txBox="1">
              <a:spLocks noChangeArrowheads="1"/>
            </p:cNvSpPr>
            <p:nvPr/>
          </p:nvSpPr>
          <p:spPr bwMode="auto">
            <a:xfrm>
              <a:off x="2100" y="2193"/>
              <a:ext cx="41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 b="1">
                  <a:latin typeface="Verdana" pitchFamily="34" charset="0"/>
                </a:rPr>
                <a:t>86</a:t>
              </a:r>
            </a:p>
          </p:txBody>
        </p:sp>
        <p:sp>
          <p:nvSpPr>
            <p:cNvPr id="101397" name="Text Box 21"/>
            <p:cNvSpPr txBox="1">
              <a:spLocks noChangeArrowheads="1"/>
            </p:cNvSpPr>
            <p:nvPr/>
          </p:nvSpPr>
          <p:spPr bwMode="auto">
            <a:xfrm>
              <a:off x="3091" y="2869"/>
              <a:ext cx="41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 b="1">
                  <a:latin typeface="Verdana" pitchFamily="34" charset="0"/>
                </a:rPr>
                <a:t>43</a:t>
              </a:r>
            </a:p>
          </p:txBody>
        </p:sp>
        <p:sp>
          <p:nvSpPr>
            <p:cNvPr id="101398" name="Text Box 22"/>
            <p:cNvSpPr txBox="1">
              <a:spLocks noChangeArrowheads="1"/>
            </p:cNvSpPr>
            <p:nvPr/>
          </p:nvSpPr>
          <p:spPr bwMode="auto">
            <a:xfrm>
              <a:off x="4102" y="3214"/>
              <a:ext cx="41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 b="1">
                  <a:latin typeface="Verdana" pitchFamily="34" charset="0"/>
                </a:rPr>
                <a:t>21</a:t>
              </a:r>
            </a:p>
          </p:txBody>
        </p:sp>
        <p:sp>
          <p:nvSpPr>
            <p:cNvPr id="101399" name="Text Box 23"/>
            <p:cNvSpPr txBox="1">
              <a:spLocks noChangeArrowheads="1"/>
            </p:cNvSpPr>
            <p:nvPr/>
          </p:nvSpPr>
          <p:spPr bwMode="auto">
            <a:xfrm>
              <a:off x="3784" y="2147"/>
              <a:ext cx="1319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>
                  <a:latin typeface="Arial" pitchFamily="34" charset="0"/>
                </a:rPr>
                <a:t>Domestic output for consumption</a:t>
              </a:r>
            </a:p>
          </p:txBody>
        </p:sp>
        <p:sp>
          <p:nvSpPr>
            <p:cNvPr id="101400" name="Text Box 24"/>
            <p:cNvSpPr txBox="1">
              <a:spLocks noChangeArrowheads="1"/>
            </p:cNvSpPr>
            <p:nvPr/>
          </p:nvSpPr>
          <p:spPr bwMode="auto">
            <a:xfrm>
              <a:off x="3784" y="2589"/>
              <a:ext cx="144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>
                  <a:latin typeface="Arial" pitchFamily="34" charset="0"/>
                </a:rPr>
                <a:t>Hidden Flows</a:t>
              </a:r>
            </a:p>
          </p:txBody>
        </p:sp>
        <p:sp>
          <p:nvSpPr>
            <p:cNvPr id="101401" name="Rectangle 25"/>
            <p:cNvSpPr>
              <a:spLocks noChangeArrowheads="1"/>
            </p:cNvSpPr>
            <p:nvPr/>
          </p:nvSpPr>
          <p:spPr bwMode="auto">
            <a:xfrm>
              <a:off x="3607" y="2270"/>
              <a:ext cx="166" cy="166"/>
            </a:xfrm>
            <a:prstGeom prst="rect">
              <a:avLst/>
            </a:prstGeom>
            <a:solidFill>
              <a:srgbClr val="FF99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402" name="Rectangle 26"/>
            <p:cNvSpPr>
              <a:spLocks noChangeArrowheads="1"/>
            </p:cNvSpPr>
            <p:nvPr/>
          </p:nvSpPr>
          <p:spPr bwMode="auto">
            <a:xfrm>
              <a:off x="3607" y="2624"/>
              <a:ext cx="166" cy="166"/>
            </a:xfrm>
            <a:prstGeom prst="rect">
              <a:avLst/>
            </a:prstGeom>
            <a:solidFill>
              <a:srgbClr val="99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403" name="Text Box 27"/>
            <p:cNvSpPr txBox="1">
              <a:spLocks noChangeArrowheads="1"/>
            </p:cNvSpPr>
            <p:nvPr/>
          </p:nvSpPr>
          <p:spPr bwMode="auto">
            <a:xfrm>
              <a:off x="505" y="4146"/>
              <a:ext cx="2339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i="1">
                  <a:latin typeface="Arial" pitchFamily="34" charset="0"/>
                </a:rPr>
                <a:t>Source: Matthews et al. (2000)</a:t>
              </a:r>
            </a:p>
          </p:txBody>
        </p:sp>
        <p:pic>
          <p:nvPicPr>
            <p:cNvPr id="101405" name="Picture 29"/>
            <p:cNvPicPr>
              <a:picLocks noChangeAspect="1" noChangeArrowheads="1"/>
            </p:cNvPicPr>
            <p:nvPr/>
          </p:nvPicPr>
          <p:blipFill>
            <a:blip r:embed="rId6"/>
            <a:srcRect l="3688" t="3191" r="2306" b="12361"/>
            <a:stretch>
              <a:fillRect/>
            </a:stretch>
          </p:blipFill>
          <p:spPr bwMode="auto">
            <a:xfrm>
              <a:off x="1311" y="2099"/>
              <a:ext cx="3670" cy="18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066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427" name="Picture 3"/>
          <p:cNvPicPr>
            <a:picLocks noChangeAspect="1" noChangeArrowheads="1"/>
          </p:cNvPicPr>
          <p:nvPr/>
        </p:nvPicPr>
        <p:blipFill>
          <a:blip r:embed="rId4"/>
          <a:srcRect t="3813" b="3813"/>
          <a:stretch>
            <a:fillRect/>
          </a:stretch>
        </p:blipFill>
        <p:spPr bwMode="auto">
          <a:xfrm>
            <a:off x="0" y="0"/>
            <a:ext cx="1482725" cy="686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3428" name="Rectangle 4"/>
          <p:cNvSpPr>
            <a:spLocks noChangeArrowheads="1"/>
          </p:cNvSpPr>
          <p:nvPr/>
        </p:nvSpPr>
        <p:spPr bwMode="auto">
          <a:xfrm>
            <a:off x="914400" y="0"/>
            <a:ext cx="8229600" cy="1181100"/>
          </a:xfrm>
          <a:prstGeom prst="rect">
            <a:avLst/>
          </a:prstGeom>
          <a:gradFill rotWithShape="0">
            <a:gsLst>
              <a:gs pos="0">
                <a:srgbClr val="9999FF">
                  <a:gamma/>
                  <a:tint val="0"/>
                  <a:invGamma/>
                </a:srgbClr>
              </a:gs>
              <a:gs pos="100000">
                <a:srgbClr val="9999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3429" name="Rectangle 5"/>
          <p:cNvSpPr>
            <a:spLocks noChangeArrowheads="1"/>
          </p:cNvSpPr>
          <p:nvPr/>
        </p:nvSpPr>
        <p:spPr bwMode="auto">
          <a:xfrm>
            <a:off x="800100" y="152400"/>
            <a:ext cx="82486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3600" b="1">
                <a:latin typeface="Verdana" pitchFamily="34" charset="0"/>
              </a:rPr>
              <a:t>Lean and Clean</a:t>
            </a:r>
          </a:p>
        </p:txBody>
      </p:sp>
      <p:sp>
        <p:nvSpPr>
          <p:cNvPr id="103430" name="AutoShape 6"/>
          <p:cNvSpPr>
            <a:spLocks noChangeArrowheads="1"/>
          </p:cNvSpPr>
          <p:nvPr/>
        </p:nvSpPr>
        <p:spPr bwMode="auto">
          <a:xfrm>
            <a:off x="252413" y="1182688"/>
            <a:ext cx="8891587" cy="806450"/>
          </a:xfrm>
          <a:prstGeom prst="roundRect">
            <a:avLst>
              <a:gd name="adj" fmla="val 23130"/>
            </a:avLst>
          </a:prstGeom>
          <a:gradFill rotWithShape="0">
            <a:gsLst>
              <a:gs pos="0">
                <a:srgbClr val="E1FFE1"/>
              </a:gs>
              <a:gs pos="100000">
                <a:srgbClr val="E1FFE1">
                  <a:gamma/>
                  <a:tint val="0"/>
                  <a:invGamma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3431" name="Line 7"/>
          <p:cNvSpPr>
            <a:spLocks noChangeShapeType="1"/>
          </p:cNvSpPr>
          <p:nvPr/>
        </p:nvSpPr>
        <p:spPr bwMode="auto">
          <a:xfrm>
            <a:off x="298450" y="1181100"/>
            <a:ext cx="8845550" cy="0"/>
          </a:xfrm>
          <a:prstGeom prst="line">
            <a:avLst/>
          </a:prstGeom>
          <a:noFill/>
          <a:ln w="76200">
            <a:solidFill>
              <a:srgbClr val="339933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3432" name="Text Box 8"/>
          <p:cNvSpPr txBox="1">
            <a:spLocks noChangeArrowheads="1"/>
          </p:cNvSpPr>
          <p:nvPr/>
        </p:nvSpPr>
        <p:spPr bwMode="auto">
          <a:xfrm>
            <a:off x="393700" y="1411288"/>
            <a:ext cx="8618538" cy="3779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735013">
              <a:spcBef>
                <a:spcPct val="40000"/>
              </a:spcBef>
              <a:buFontTx/>
              <a:buChar char="•"/>
              <a:tabLst>
                <a:tab pos="280988" algn="l"/>
                <a:tab pos="455613" algn="l"/>
                <a:tab pos="695325" algn="l"/>
                <a:tab pos="1031875" algn="l"/>
              </a:tabLst>
            </a:pPr>
            <a:r>
              <a:rPr lang="en-US">
                <a:latin typeface="Verdana" pitchFamily="34" charset="0"/>
              </a:rPr>
              <a:t> To shrink hidden flows, destructive activities need 	to 	be downsized by</a:t>
            </a:r>
          </a:p>
          <a:p>
            <a:pPr lvl="1" defTabSz="735013">
              <a:spcBef>
                <a:spcPct val="40000"/>
              </a:spcBef>
              <a:buFontTx/>
              <a:buChar char="-"/>
              <a:tabLst>
                <a:tab pos="280988" algn="l"/>
                <a:tab pos="455613" algn="l"/>
                <a:tab pos="695325" algn="l"/>
                <a:tab pos="1031875" algn="l"/>
              </a:tabLst>
            </a:pPr>
            <a:r>
              <a:rPr lang="en-US">
                <a:latin typeface="Verdana" pitchFamily="34" charset="0"/>
              </a:rPr>
              <a:t> improving </a:t>
            </a:r>
            <a:r>
              <a:rPr lang="en-US" b="1">
                <a:solidFill>
                  <a:srgbClr val="0066FF"/>
                </a:solidFill>
                <a:latin typeface="Verdana" pitchFamily="34" charset="0"/>
              </a:rPr>
              <a:t>energy and materials efficiency</a:t>
            </a:r>
          </a:p>
          <a:p>
            <a:pPr lvl="1" defTabSz="735013">
              <a:spcBef>
                <a:spcPct val="40000"/>
              </a:spcBef>
              <a:buFontTx/>
              <a:buChar char="-"/>
              <a:tabLst>
                <a:tab pos="280988" algn="l"/>
                <a:tab pos="455613" algn="l"/>
                <a:tab pos="695325" algn="l"/>
                <a:tab pos="1031875" algn="l"/>
              </a:tabLst>
            </a:pPr>
            <a:r>
              <a:rPr lang="en-US">
                <a:latin typeface="Verdana" pitchFamily="34" charset="0"/>
              </a:rPr>
              <a:t> boosting </a:t>
            </a:r>
            <a:r>
              <a:rPr lang="en-US" b="1">
                <a:solidFill>
                  <a:srgbClr val="0066FF"/>
                </a:solidFill>
                <a:latin typeface="Verdana" pitchFamily="34" charset="0"/>
              </a:rPr>
              <a:t>recycling</a:t>
            </a:r>
            <a:r>
              <a:rPr lang="en-US">
                <a:latin typeface="Verdana" pitchFamily="34" charset="0"/>
              </a:rPr>
              <a:t> and </a:t>
            </a:r>
            <a:r>
              <a:rPr lang="en-US" b="1">
                <a:solidFill>
                  <a:srgbClr val="0066FF"/>
                </a:solidFill>
                <a:latin typeface="Verdana" pitchFamily="34" charset="0"/>
              </a:rPr>
              <a:t>reuse</a:t>
            </a:r>
          </a:p>
          <a:p>
            <a:pPr lvl="1" defTabSz="735013">
              <a:spcBef>
                <a:spcPct val="40000"/>
              </a:spcBef>
              <a:buFontTx/>
              <a:buChar char="-"/>
              <a:tabLst>
                <a:tab pos="280988" algn="l"/>
                <a:tab pos="455613" algn="l"/>
                <a:tab pos="695325" algn="l"/>
                <a:tab pos="1031875" algn="l"/>
              </a:tabLst>
            </a:pPr>
            <a:r>
              <a:rPr lang="en-US">
                <a:latin typeface="Verdana" pitchFamily="34" charset="0"/>
              </a:rPr>
              <a:t> lengthening the useful </a:t>
            </a:r>
            <a:r>
              <a:rPr lang="en-US" b="1">
                <a:solidFill>
                  <a:srgbClr val="0066FF"/>
                </a:solidFill>
                <a:latin typeface="Verdana" pitchFamily="34" charset="0"/>
              </a:rPr>
              <a:t>lifetime</a:t>
            </a:r>
            <a:r>
              <a:rPr lang="en-US">
                <a:latin typeface="Verdana" pitchFamily="34" charset="0"/>
              </a:rPr>
              <a:t> of products</a:t>
            </a:r>
          </a:p>
          <a:p>
            <a:pPr lvl="1" defTabSz="735013">
              <a:spcBef>
                <a:spcPct val="30000"/>
              </a:spcBef>
              <a:buFontTx/>
              <a:buChar char="-"/>
              <a:tabLst>
                <a:tab pos="280988" algn="l"/>
                <a:tab pos="455613" algn="l"/>
                <a:tab pos="695325" algn="l"/>
                <a:tab pos="1031875" algn="l"/>
              </a:tabLst>
            </a:pPr>
            <a:endParaRPr lang="en-US">
              <a:latin typeface="Verdana" pitchFamily="34" charset="0"/>
            </a:endParaRPr>
          </a:p>
          <a:p>
            <a:pPr lvl="1" defTabSz="735013">
              <a:spcBef>
                <a:spcPct val="30000"/>
              </a:spcBef>
              <a:buFontTx/>
              <a:buChar char="-"/>
              <a:tabLst>
                <a:tab pos="280988" algn="l"/>
                <a:tab pos="455613" algn="l"/>
                <a:tab pos="695325" algn="l"/>
                <a:tab pos="1031875" algn="l"/>
              </a:tabLst>
            </a:pPr>
            <a:endParaRPr lang="en-US">
              <a:latin typeface="Verdana" pitchFamily="34" charset="0"/>
            </a:endParaRPr>
          </a:p>
          <a:p>
            <a:pPr lvl="1" defTabSz="735013">
              <a:spcBef>
                <a:spcPct val="30000"/>
              </a:spcBef>
              <a:buFontTx/>
              <a:buChar char="-"/>
              <a:tabLst>
                <a:tab pos="280988" algn="l"/>
                <a:tab pos="455613" algn="l"/>
                <a:tab pos="695325" algn="l"/>
                <a:tab pos="1031875" algn="l"/>
              </a:tabLst>
            </a:pPr>
            <a:endParaRPr lang="en-US">
              <a:latin typeface="Verdana" pitchFamily="34" charset="0"/>
            </a:endParaRPr>
          </a:p>
        </p:txBody>
      </p:sp>
      <p:pic>
        <p:nvPicPr>
          <p:cNvPr id="103433" name="Picture 9" descr="wwlogo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712200" y="6396038"/>
            <a:ext cx="430213" cy="454025"/>
          </a:xfrm>
          <a:prstGeom prst="rect">
            <a:avLst/>
          </a:prstGeom>
          <a:noFill/>
        </p:spPr>
      </p:pic>
      <p:pic>
        <p:nvPicPr>
          <p:cNvPr id="103451" name="Picture 27" descr="recycli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13175" y="3876675"/>
            <a:ext cx="1520825" cy="1258888"/>
          </a:xfrm>
          <a:prstGeom prst="rect">
            <a:avLst/>
          </a:prstGeom>
          <a:noFill/>
        </p:spPr>
      </p:pic>
      <p:sp>
        <p:nvSpPr>
          <p:cNvPr id="103452" name="Text Box 28"/>
          <p:cNvSpPr txBox="1">
            <a:spLocks noChangeArrowheads="1"/>
          </p:cNvSpPr>
          <p:nvPr/>
        </p:nvSpPr>
        <p:spPr bwMode="auto">
          <a:xfrm>
            <a:off x="400050" y="5192713"/>
            <a:ext cx="8550275" cy="173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  <a:tabLst>
                <a:tab pos="263525" algn="l"/>
              </a:tabLst>
            </a:pPr>
            <a:r>
              <a:rPr lang="en-US">
                <a:latin typeface="Verdana" pitchFamily="34" charset="0"/>
              </a:rPr>
              <a:t> Another approach is to </a:t>
            </a:r>
            <a:r>
              <a:rPr lang="en-US" b="1">
                <a:solidFill>
                  <a:srgbClr val="0066FF"/>
                </a:solidFill>
                <a:latin typeface="Verdana" pitchFamily="34" charset="0"/>
              </a:rPr>
              <a:t>reduce the environmental 	impact</a:t>
            </a:r>
            <a:r>
              <a:rPr lang="en-US">
                <a:latin typeface="Verdana" pitchFamily="34" charset="0"/>
              </a:rPr>
              <a:t> of goods and services delivered to 	consumers</a:t>
            </a:r>
          </a:p>
          <a:p>
            <a:pPr>
              <a:spcBef>
                <a:spcPct val="50000"/>
              </a:spcBef>
              <a:tabLst>
                <a:tab pos="263525" algn="l"/>
              </a:tabLst>
            </a:pPr>
            <a:endParaRPr lang="en-US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5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066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5475" name="Picture 3"/>
          <p:cNvPicPr>
            <a:picLocks noChangeAspect="1" noChangeArrowheads="1"/>
          </p:cNvPicPr>
          <p:nvPr/>
        </p:nvPicPr>
        <p:blipFill>
          <a:blip r:embed="rId4"/>
          <a:srcRect t="3813" b="3813"/>
          <a:stretch>
            <a:fillRect/>
          </a:stretch>
        </p:blipFill>
        <p:spPr bwMode="auto">
          <a:xfrm>
            <a:off x="0" y="0"/>
            <a:ext cx="1482725" cy="686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5476" name="Rectangle 4"/>
          <p:cNvSpPr>
            <a:spLocks noChangeArrowheads="1"/>
          </p:cNvSpPr>
          <p:nvPr/>
        </p:nvSpPr>
        <p:spPr bwMode="auto">
          <a:xfrm>
            <a:off x="914400" y="0"/>
            <a:ext cx="8229600" cy="1181100"/>
          </a:xfrm>
          <a:prstGeom prst="rect">
            <a:avLst/>
          </a:prstGeom>
          <a:gradFill rotWithShape="0">
            <a:gsLst>
              <a:gs pos="0">
                <a:srgbClr val="9999FF">
                  <a:gamma/>
                  <a:tint val="0"/>
                  <a:invGamma/>
                </a:srgbClr>
              </a:gs>
              <a:gs pos="100000">
                <a:srgbClr val="9999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5477" name="Rectangle 5"/>
          <p:cNvSpPr>
            <a:spLocks noChangeArrowheads="1"/>
          </p:cNvSpPr>
          <p:nvPr/>
        </p:nvSpPr>
        <p:spPr bwMode="auto">
          <a:xfrm>
            <a:off x="800100" y="23813"/>
            <a:ext cx="82486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3200" b="1">
                <a:latin typeface="Verdana" pitchFamily="34" charset="0"/>
              </a:rPr>
              <a:t>Reducing the Environmental Impact of Products</a:t>
            </a:r>
          </a:p>
        </p:txBody>
      </p:sp>
      <p:sp>
        <p:nvSpPr>
          <p:cNvPr id="105479" name="Line 7"/>
          <p:cNvSpPr>
            <a:spLocks noChangeShapeType="1"/>
          </p:cNvSpPr>
          <p:nvPr/>
        </p:nvSpPr>
        <p:spPr bwMode="auto">
          <a:xfrm>
            <a:off x="298450" y="1181100"/>
            <a:ext cx="8845550" cy="0"/>
          </a:xfrm>
          <a:prstGeom prst="line">
            <a:avLst/>
          </a:prstGeom>
          <a:noFill/>
          <a:ln w="76200">
            <a:solidFill>
              <a:srgbClr val="339933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105526" name="Group 54"/>
          <p:cNvGrpSpPr>
            <a:grpSpLocks/>
          </p:cNvGrpSpPr>
          <p:nvPr/>
        </p:nvGrpSpPr>
        <p:grpSpPr bwMode="auto">
          <a:xfrm>
            <a:off x="969963" y="1243013"/>
            <a:ext cx="8174037" cy="2743200"/>
            <a:chOff x="611" y="783"/>
            <a:chExt cx="5149" cy="1728"/>
          </a:xfrm>
        </p:grpSpPr>
        <p:pic>
          <p:nvPicPr>
            <p:cNvPr id="105505" name="Picture 33" descr="smart car feathered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48" y="1263"/>
              <a:ext cx="971" cy="873"/>
            </a:xfrm>
            <a:prstGeom prst="rect">
              <a:avLst/>
            </a:prstGeom>
            <a:noFill/>
          </p:spPr>
        </p:pic>
        <p:sp>
          <p:nvSpPr>
            <p:cNvPr id="105510" name="Rectangle 38"/>
            <p:cNvSpPr>
              <a:spLocks noChangeArrowheads="1"/>
            </p:cNvSpPr>
            <p:nvPr/>
          </p:nvSpPr>
          <p:spPr bwMode="auto">
            <a:xfrm>
              <a:off x="611" y="784"/>
              <a:ext cx="5149" cy="1727"/>
            </a:xfrm>
            <a:prstGeom prst="rect">
              <a:avLst/>
            </a:prstGeom>
            <a:gradFill rotWithShape="0">
              <a:gsLst>
                <a:gs pos="0">
                  <a:srgbClr val="E1FFE1"/>
                </a:gs>
                <a:gs pos="100000">
                  <a:srgbClr val="E1FFE1">
                    <a:gamma/>
                    <a:tint val="0"/>
                    <a:invGamma/>
                  </a:srgb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486" name="Text Box 14"/>
            <p:cNvSpPr txBox="1">
              <a:spLocks noChangeArrowheads="1"/>
            </p:cNvSpPr>
            <p:nvPr/>
          </p:nvSpPr>
          <p:spPr bwMode="auto">
            <a:xfrm>
              <a:off x="617" y="783"/>
              <a:ext cx="514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Dematerialization</a:t>
              </a:r>
            </a:p>
          </p:txBody>
        </p:sp>
        <p:sp>
          <p:nvSpPr>
            <p:cNvPr id="105487" name="Text Box 15"/>
            <p:cNvSpPr txBox="1">
              <a:spLocks noChangeArrowheads="1"/>
            </p:cNvSpPr>
            <p:nvPr/>
          </p:nvSpPr>
          <p:spPr bwMode="auto">
            <a:xfrm>
              <a:off x="2088" y="1161"/>
              <a:ext cx="3668" cy="1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  <a:tabLst>
                  <a:tab pos="230188" algn="l"/>
                </a:tabLst>
              </a:pPr>
              <a:r>
                <a:rPr lang="en-US">
                  <a:latin typeface="Verdana" pitchFamily="34" charset="0"/>
                  <a:ea typeface="MS P????"/>
                  <a:cs typeface="MS P????"/>
                </a:rPr>
                <a:t>- Reducing the amount of raw 	materials needed to create 	products (i.e., lighter cars, thinner 	paper) and cutting the amount of 	energy needed to operate them</a:t>
              </a:r>
            </a:p>
          </p:txBody>
        </p:sp>
        <p:pic>
          <p:nvPicPr>
            <p:cNvPr id="105520" name="Picture 48" descr="smart car feathered"/>
            <p:cNvPicPr>
              <a:picLocks noChangeAspect="1" noChangeArrowheads="1"/>
            </p:cNvPicPr>
            <p:nvPr/>
          </p:nvPicPr>
          <p:blipFill>
            <a:blip r:embed="rId5"/>
            <a:srcRect l="2213" t="1880" r="1692" b="1230"/>
            <a:stretch>
              <a:fillRect/>
            </a:stretch>
          </p:blipFill>
          <p:spPr bwMode="auto">
            <a:xfrm>
              <a:off x="613" y="1157"/>
              <a:ext cx="1477" cy="1340"/>
            </a:xfrm>
            <a:prstGeom prst="rect">
              <a:avLst/>
            </a:prstGeom>
            <a:noFill/>
          </p:spPr>
        </p:pic>
      </p:grpSp>
      <p:grpSp>
        <p:nvGrpSpPr>
          <p:cNvPr id="105527" name="Group 55"/>
          <p:cNvGrpSpPr>
            <a:grpSpLocks/>
          </p:cNvGrpSpPr>
          <p:nvPr/>
        </p:nvGrpSpPr>
        <p:grpSpPr bwMode="auto">
          <a:xfrm>
            <a:off x="962025" y="3944938"/>
            <a:ext cx="8601075" cy="2913062"/>
            <a:chOff x="606" y="2485"/>
            <a:chExt cx="5418" cy="1835"/>
          </a:xfrm>
        </p:grpSpPr>
        <p:sp>
          <p:nvSpPr>
            <p:cNvPr id="105515" name="Rectangle 43"/>
            <p:cNvSpPr>
              <a:spLocks noChangeArrowheads="1"/>
            </p:cNvSpPr>
            <p:nvPr/>
          </p:nvSpPr>
          <p:spPr bwMode="auto">
            <a:xfrm>
              <a:off x="611" y="2485"/>
              <a:ext cx="5149" cy="1835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497" name="Text Box 25"/>
            <p:cNvSpPr txBox="1">
              <a:spLocks noChangeArrowheads="1"/>
            </p:cNvSpPr>
            <p:nvPr/>
          </p:nvSpPr>
          <p:spPr bwMode="auto">
            <a:xfrm>
              <a:off x="2088" y="2943"/>
              <a:ext cx="3936" cy="1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  <a:tabLst>
                  <a:tab pos="230188" algn="l"/>
                </a:tabLst>
              </a:pPr>
              <a:r>
                <a:rPr lang="en-US">
                  <a:latin typeface="Verdana" pitchFamily="34" charset="0"/>
                  <a:ea typeface="MS P????"/>
                  <a:cs typeface="MS P????"/>
                </a:rPr>
                <a:t>- Reducing the reliance on toxic 	materials in manufacturing, 	preventing air and water pollution, 	and avoiding hazardous waste 	generation</a:t>
              </a:r>
            </a:p>
          </p:txBody>
        </p:sp>
        <p:sp>
          <p:nvSpPr>
            <p:cNvPr id="105496" name="Text Box 24"/>
            <p:cNvSpPr txBox="1">
              <a:spLocks noChangeArrowheads="1"/>
            </p:cNvSpPr>
            <p:nvPr/>
          </p:nvSpPr>
          <p:spPr bwMode="auto">
            <a:xfrm>
              <a:off x="637" y="2523"/>
              <a:ext cx="507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Clean Production</a:t>
              </a:r>
            </a:p>
          </p:txBody>
        </p:sp>
        <p:pic>
          <p:nvPicPr>
            <p:cNvPr id="105525" name="Picture 53" descr="FLOWER"/>
            <p:cNvPicPr>
              <a:picLocks noChangeAspect="1" noChangeArrowheads="1"/>
            </p:cNvPicPr>
            <p:nvPr/>
          </p:nvPicPr>
          <p:blipFill>
            <a:blip r:embed="rId6"/>
            <a:srcRect l="24561" r="403"/>
            <a:stretch>
              <a:fillRect/>
            </a:stretch>
          </p:blipFill>
          <p:spPr bwMode="auto">
            <a:xfrm>
              <a:off x="606" y="2996"/>
              <a:ext cx="1491" cy="1324"/>
            </a:xfrm>
            <a:prstGeom prst="rect">
              <a:avLst/>
            </a:prstGeom>
            <a:noFill/>
          </p:spPr>
        </p:pic>
      </p:grpSp>
      <p:pic>
        <p:nvPicPr>
          <p:cNvPr id="105481" name="Picture 9" descr="wwlogo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712200" y="6396038"/>
            <a:ext cx="430213" cy="454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066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9571" name="Picture 3"/>
          <p:cNvPicPr>
            <a:picLocks noChangeAspect="1" noChangeArrowheads="1"/>
          </p:cNvPicPr>
          <p:nvPr/>
        </p:nvPicPr>
        <p:blipFill>
          <a:blip r:embed="rId4"/>
          <a:srcRect t="3813" b="3813"/>
          <a:stretch>
            <a:fillRect/>
          </a:stretch>
        </p:blipFill>
        <p:spPr bwMode="auto">
          <a:xfrm>
            <a:off x="0" y="0"/>
            <a:ext cx="1482725" cy="686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9572" name="Rectangle 4"/>
          <p:cNvSpPr>
            <a:spLocks noChangeArrowheads="1"/>
          </p:cNvSpPr>
          <p:nvPr/>
        </p:nvSpPr>
        <p:spPr bwMode="auto">
          <a:xfrm>
            <a:off x="914400" y="0"/>
            <a:ext cx="8229600" cy="1181100"/>
          </a:xfrm>
          <a:prstGeom prst="rect">
            <a:avLst/>
          </a:prstGeom>
          <a:gradFill rotWithShape="0">
            <a:gsLst>
              <a:gs pos="0">
                <a:srgbClr val="9999FF">
                  <a:gamma/>
                  <a:tint val="0"/>
                  <a:invGamma/>
                </a:srgbClr>
              </a:gs>
              <a:gs pos="100000">
                <a:srgbClr val="9999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9573" name="Rectangle 5"/>
          <p:cNvSpPr>
            <a:spLocks noChangeArrowheads="1"/>
          </p:cNvSpPr>
          <p:nvPr/>
        </p:nvSpPr>
        <p:spPr bwMode="auto">
          <a:xfrm>
            <a:off x="800100" y="23813"/>
            <a:ext cx="82486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3200" b="1">
                <a:latin typeface="Verdana" pitchFamily="34" charset="0"/>
              </a:rPr>
              <a:t>Reducing the Environmental Impact of Products</a:t>
            </a:r>
          </a:p>
        </p:txBody>
      </p:sp>
      <p:sp>
        <p:nvSpPr>
          <p:cNvPr id="109575" name="Line 7"/>
          <p:cNvSpPr>
            <a:spLocks noChangeShapeType="1"/>
          </p:cNvSpPr>
          <p:nvPr/>
        </p:nvSpPr>
        <p:spPr bwMode="auto">
          <a:xfrm>
            <a:off x="298450" y="1181100"/>
            <a:ext cx="8845550" cy="0"/>
          </a:xfrm>
          <a:prstGeom prst="line">
            <a:avLst/>
          </a:prstGeom>
          <a:noFill/>
          <a:ln w="76200">
            <a:solidFill>
              <a:srgbClr val="339933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9576" name="Rectangle 8"/>
          <p:cNvSpPr>
            <a:spLocks noChangeArrowheads="1"/>
          </p:cNvSpPr>
          <p:nvPr/>
        </p:nvSpPr>
        <p:spPr bwMode="auto">
          <a:xfrm>
            <a:off x="912813" y="1228725"/>
            <a:ext cx="8174037" cy="5629275"/>
          </a:xfrm>
          <a:prstGeom prst="rect">
            <a:avLst/>
          </a:prstGeom>
          <a:gradFill rotWithShape="0">
            <a:gsLst>
              <a:gs pos="0">
                <a:srgbClr val="E1FFE1"/>
              </a:gs>
              <a:gs pos="100000">
                <a:srgbClr val="E1FFE1">
                  <a:gamma/>
                  <a:tint val="0"/>
                  <a:invGamma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9580" name="Text Box 12"/>
          <p:cNvSpPr txBox="1">
            <a:spLocks noChangeArrowheads="1"/>
          </p:cNvSpPr>
          <p:nvPr/>
        </p:nvSpPr>
        <p:spPr bwMode="auto">
          <a:xfrm>
            <a:off x="979488" y="1316038"/>
            <a:ext cx="81645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b="1">
                <a:latin typeface="Verdana" pitchFamily="34" charset="0"/>
              </a:rPr>
              <a:t>“Zero-waste” closed-loop systems</a:t>
            </a:r>
          </a:p>
        </p:txBody>
      </p:sp>
      <p:sp>
        <p:nvSpPr>
          <p:cNvPr id="109581" name="Text Box 13"/>
          <p:cNvSpPr txBox="1">
            <a:spLocks noChangeArrowheads="1"/>
          </p:cNvSpPr>
          <p:nvPr/>
        </p:nvSpPr>
        <p:spPr bwMode="auto">
          <a:xfrm>
            <a:off x="1149350" y="1873250"/>
            <a:ext cx="7994650" cy="344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Tx/>
              <a:buChar char="-"/>
              <a:tabLst>
                <a:tab pos="230188" algn="l"/>
              </a:tabLst>
            </a:pPr>
            <a:r>
              <a:rPr lang="en-US" sz="2200">
                <a:latin typeface="Verdana" pitchFamily="34" charset="0"/>
                <a:ea typeface="MS P????"/>
                <a:cs typeface="MS P????"/>
              </a:rPr>
              <a:t> </a:t>
            </a:r>
            <a:r>
              <a:rPr lang="en-US" sz="2200" b="1">
                <a:solidFill>
                  <a:srgbClr val="0066FF"/>
                </a:solidFill>
                <a:latin typeface="Verdana" pitchFamily="34" charset="0"/>
                <a:ea typeface="MS P????"/>
                <a:cs typeface="MS P????"/>
              </a:rPr>
              <a:t>Conventional</a:t>
            </a:r>
            <a:r>
              <a:rPr lang="en-US" sz="2200">
                <a:latin typeface="Verdana" pitchFamily="34" charset="0"/>
                <a:ea typeface="MS P????"/>
                <a:cs typeface="MS P????"/>
              </a:rPr>
              <a:t> system is “</a:t>
            </a:r>
            <a:r>
              <a:rPr lang="en-US" sz="2200" b="1">
                <a:solidFill>
                  <a:srgbClr val="0066FF"/>
                </a:solidFill>
                <a:latin typeface="Verdana" pitchFamily="34" charset="0"/>
                <a:ea typeface="MS P????"/>
                <a:cs typeface="MS P????"/>
              </a:rPr>
              <a:t>cradle-to-grave</a:t>
            </a:r>
            <a:r>
              <a:rPr lang="en-US" sz="2200">
                <a:latin typeface="Verdana" pitchFamily="34" charset="0"/>
                <a:ea typeface="MS P????"/>
                <a:cs typeface="MS P????"/>
              </a:rPr>
              <a:t>”: after 	raw materials are extracted and processed, leftover 	substances become unwanted waste</a:t>
            </a:r>
          </a:p>
          <a:p>
            <a:pPr eaLnBrk="1" hangingPunct="1">
              <a:spcBef>
                <a:spcPct val="50000"/>
              </a:spcBef>
              <a:buFontTx/>
              <a:buChar char="-"/>
              <a:tabLst>
                <a:tab pos="230188" algn="l"/>
              </a:tabLst>
            </a:pPr>
            <a:r>
              <a:rPr lang="en-US" sz="2200">
                <a:latin typeface="Verdana" pitchFamily="34" charset="0"/>
                <a:ea typeface="MS P????"/>
                <a:cs typeface="MS P????"/>
              </a:rPr>
              <a:t> </a:t>
            </a:r>
            <a:r>
              <a:rPr lang="en-US" sz="2200" b="1">
                <a:solidFill>
                  <a:srgbClr val="0066FF"/>
                </a:solidFill>
                <a:latin typeface="Verdana" pitchFamily="34" charset="0"/>
                <a:ea typeface="MS P????"/>
                <a:cs typeface="MS P????"/>
              </a:rPr>
              <a:t>Alternative</a:t>
            </a:r>
            <a:r>
              <a:rPr lang="en-US" sz="2200">
                <a:latin typeface="Verdana" pitchFamily="34" charset="0"/>
                <a:ea typeface="MS P????"/>
                <a:cs typeface="MS P????"/>
              </a:rPr>
              <a:t> system is “</a:t>
            </a:r>
            <a:r>
              <a:rPr lang="en-US" sz="2200" b="1">
                <a:solidFill>
                  <a:srgbClr val="0066FF"/>
                </a:solidFill>
                <a:latin typeface="Verdana" pitchFamily="34" charset="0"/>
                <a:ea typeface="MS P????"/>
                <a:cs typeface="MS P????"/>
              </a:rPr>
              <a:t>cradle-to-cradle</a:t>
            </a:r>
            <a:r>
              <a:rPr lang="en-US" sz="2200">
                <a:latin typeface="Verdana" pitchFamily="34" charset="0"/>
                <a:ea typeface="MS P????"/>
                <a:cs typeface="MS P????"/>
              </a:rPr>
              <a:t>”: the 	byproducts and waste from one factory become the 	feedstock of another</a:t>
            </a:r>
          </a:p>
          <a:p>
            <a:pPr eaLnBrk="1" hangingPunct="1">
              <a:spcBef>
                <a:spcPct val="50000"/>
              </a:spcBef>
              <a:buFontTx/>
              <a:buChar char="-"/>
              <a:tabLst>
                <a:tab pos="230188" algn="l"/>
              </a:tabLst>
            </a:pPr>
            <a:r>
              <a:rPr lang="en-US" sz="2200">
                <a:latin typeface="Verdana" pitchFamily="34" charset="0"/>
                <a:ea typeface="MS P????"/>
                <a:cs typeface="MS P????"/>
              </a:rPr>
              <a:t> Modeled after the regenerative cycles of nature, 	cradle-to-cradle materials circulate in closed-loop 	cycles, providing nutrients for nature or industry</a:t>
            </a:r>
          </a:p>
        </p:txBody>
      </p:sp>
      <p:pic>
        <p:nvPicPr>
          <p:cNvPr id="109585" name="Picture 17" descr="wwlogo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712200" y="6396038"/>
            <a:ext cx="430213" cy="454025"/>
          </a:xfrm>
          <a:prstGeom prst="rect">
            <a:avLst/>
          </a:prstGeom>
          <a:noFill/>
        </p:spPr>
      </p:pic>
      <p:pic>
        <p:nvPicPr>
          <p:cNvPr id="109587" name="Picture 19" descr="pasture mf"/>
          <p:cNvPicPr>
            <a:picLocks noChangeAspect="1" noChangeArrowheads="1"/>
          </p:cNvPicPr>
          <p:nvPr/>
        </p:nvPicPr>
        <p:blipFill>
          <a:blip r:embed="rId6"/>
          <a:srcRect l="-175" t="36836" b="32193"/>
          <a:stretch>
            <a:fillRect/>
          </a:stretch>
        </p:blipFill>
        <p:spPr bwMode="auto">
          <a:xfrm>
            <a:off x="919163" y="5462588"/>
            <a:ext cx="8224837" cy="13954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81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066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4515" name="Picture 3"/>
          <p:cNvPicPr>
            <a:picLocks noChangeAspect="1" noChangeArrowheads="1"/>
          </p:cNvPicPr>
          <p:nvPr/>
        </p:nvPicPr>
        <p:blipFill>
          <a:blip r:embed="rId4"/>
          <a:srcRect t="3813" b="3813"/>
          <a:stretch>
            <a:fillRect/>
          </a:stretch>
        </p:blipFill>
        <p:spPr bwMode="auto">
          <a:xfrm>
            <a:off x="0" y="0"/>
            <a:ext cx="1482725" cy="686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4516" name="Rectangle 4"/>
          <p:cNvSpPr>
            <a:spLocks noChangeArrowheads="1"/>
          </p:cNvSpPr>
          <p:nvPr/>
        </p:nvSpPr>
        <p:spPr bwMode="auto">
          <a:xfrm>
            <a:off x="914400" y="0"/>
            <a:ext cx="8229600" cy="1181100"/>
          </a:xfrm>
          <a:prstGeom prst="rect">
            <a:avLst/>
          </a:prstGeom>
          <a:gradFill rotWithShape="0">
            <a:gsLst>
              <a:gs pos="0">
                <a:srgbClr val="9999FF">
                  <a:gamma/>
                  <a:tint val="0"/>
                  <a:invGamma/>
                </a:srgbClr>
              </a:gs>
              <a:gs pos="100000">
                <a:srgbClr val="9999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4517" name="Rectangle 5"/>
          <p:cNvSpPr>
            <a:spLocks noChangeArrowheads="1"/>
          </p:cNvSpPr>
          <p:nvPr/>
        </p:nvSpPr>
        <p:spPr bwMode="auto">
          <a:xfrm>
            <a:off x="800100" y="0"/>
            <a:ext cx="82486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3600" b="1">
                <a:latin typeface="Verdana" pitchFamily="34" charset="0"/>
              </a:rPr>
              <a:t>Moving Toward a Less Consumptive Economy</a:t>
            </a:r>
          </a:p>
        </p:txBody>
      </p:sp>
      <p:sp>
        <p:nvSpPr>
          <p:cNvPr id="64518" name="AutoShape 6"/>
          <p:cNvSpPr>
            <a:spLocks noChangeArrowheads="1"/>
          </p:cNvSpPr>
          <p:nvPr/>
        </p:nvSpPr>
        <p:spPr bwMode="auto">
          <a:xfrm>
            <a:off x="252413" y="1182688"/>
            <a:ext cx="8891587" cy="806450"/>
          </a:xfrm>
          <a:prstGeom prst="roundRect">
            <a:avLst>
              <a:gd name="adj" fmla="val 23130"/>
            </a:avLst>
          </a:prstGeom>
          <a:gradFill rotWithShape="0">
            <a:gsLst>
              <a:gs pos="0">
                <a:srgbClr val="E1FFE1"/>
              </a:gs>
              <a:gs pos="100000">
                <a:srgbClr val="E1FFE1">
                  <a:gamma/>
                  <a:tint val="0"/>
                  <a:invGamma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4519" name="Rectangle 7"/>
          <p:cNvSpPr>
            <a:spLocks noChangeArrowheads="1"/>
          </p:cNvSpPr>
          <p:nvPr/>
        </p:nvSpPr>
        <p:spPr bwMode="auto">
          <a:xfrm>
            <a:off x="363538" y="1219200"/>
            <a:ext cx="5746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/>
            <a:r>
              <a:rPr lang="en-US">
                <a:latin typeface="Verdana" pitchFamily="34" charset="0"/>
                <a:ea typeface="MS P????"/>
                <a:cs typeface="MS P????"/>
              </a:rPr>
              <a:t>Overview: </a:t>
            </a:r>
          </a:p>
        </p:txBody>
      </p:sp>
      <p:sp>
        <p:nvSpPr>
          <p:cNvPr id="64520" name="Rectangle 8"/>
          <p:cNvSpPr>
            <a:spLocks noChangeArrowheads="1"/>
          </p:cNvSpPr>
          <p:nvPr/>
        </p:nvSpPr>
        <p:spPr bwMode="auto">
          <a:xfrm>
            <a:off x="609600" y="1676400"/>
            <a:ext cx="5287963" cy="4875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96875" indent="-396875" defTabSz="635000">
              <a:spcAft>
                <a:spcPct val="30000"/>
              </a:spcAft>
              <a:buFontTx/>
              <a:buAutoNum type="arabicPeriod"/>
            </a:pPr>
            <a:r>
              <a:rPr lang="en-US">
                <a:latin typeface="Verdana" pitchFamily="34" charset="0"/>
              </a:rPr>
              <a:t>Consumption as a Way of Life</a:t>
            </a:r>
          </a:p>
          <a:p>
            <a:pPr marL="396875" indent="-396875" defTabSz="635000">
              <a:spcAft>
                <a:spcPct val="30000"/>
              </a:spcAft>
              <a:buFontTx/>
              <a:buAutoNum type="arabicPeriod"/>
            </a:pPr>
            <a:r>
              <a:rPr lang="en-US">
                <a:latin typeface="Verdana" pitchFamily="34" charset="0"/>
              </a:rPr>
              <a:t>Government Toolbox</a:t>
            </a:r>
          </a:p>
          <a:p>
            <a:pPr marL="396875" indent="-396875" defTabSz="635000">
              <a:spcAft>
                <a:spcPct val="30000"/>
              </a:spcAft>
              <a:buFontTx/>
              <a:buAutoNum type="arabicPeriod"/>
            </a:pPr>
            <a:r>
              <a:rPr lang="en-US">
                <a:latin typeface="Verdana" pitchFamily="34" charset="0"/>
              </a:rPr>
              <a:t>Lean and Clean</a:t>
            </a:r>
          </a:p>
          <a:p>
            <a:pPr marL="396875" indent="-396875" defTabSz="635000">
              <a:spcAft>
                <a:spcPct val="30000"/>
              </a:spcAft>
              <a:buFontTx/>
              <a:buAutoNum type="arabicPeriod"/>
            </a:pPr>
            <a:r>
              <a:rPr lang="en-US">
                <a:latin typeface="Verdana" pitchFamily="34" charset="0"/>
              </a:rPr>
              <a:t>Take It Back!</a:t>
            </a:r>
          </a:p>
          <a:p>
            <a:pPr marL="396875" indent="-396875" defTabSz="635000">
              <a:spcAft>
                <a:spcPct val="30000"/>
              </a:spcAft>
              <a:buFontTx/>
              <a:buAutoNum type="arabicPeriod"/>
            </a:pPr>
            <a:r>
              <a:rPr lang="en-US">
                <a:latin typeface="Verdana" pitchFamily="34" charset="0"/>
              </a:rPr>
              <a:t>Rethinking Products and Services</a:t>
            </a:r>
          </a:p>
          <a:p>
            <a:pPr marL="396875" indent="-396875" defTabSz="635000">
              <a:spcAft>
                <a:spcPct val="30000"/>
              </a:spcAft>
              <a:buFontTx/>
              <a:buAutoNum type="arabicPeriod"/>
            </a:pPr>
            <a:r>
              <a:rPr lang="en-US">
                <a:latin typeface="Verdana" pitchFamily="34" charset="0"/>
              </a:rPr>
              <a:t>Public Consumption and Sustainable Credit</a:t>
            </a:r>
          </a:p>
          <a:p>
            <a:pPr marL="396875" indent="-396875" defTabSz="635000">
              <a:spcAft>
                <a:spcPct val="30000"/>
              </a:spcAft>
              <a:buFontTx/>
              <a:buAutoNum type="arabicPeriod"/>
            </a:pPr>
            <a:r>
              <a:rPr lang="en-US">
                <a:latin typeface="Verdana" pitchFamily="34" charset="0"/>
              </a:rPr>
              <a:t>Escaping the Work-and-Spend Trap</a:t>
            </a:r>
          </a:p>
          <a:p>
            <a:pPr marL="396875" indent="-396875" defTabSz="635000">
              <a:spcAft>
                <a:spcPct val="30000"/>
              </a:spcAft>
              <a:buFontTx/>
              <a:buAutoNum type="arabicPeriod"/>
            </a:pPr>
            <a:r>
              <a:rPr lang="en-US">
                <a:latin typeface="Verdana" pitchFamily="34" charset="0"/>
              </a:rPr>
              <a:t>New Dynamics and Values</a:t>
            </a:r>
            <a:endParaRPr lang="en-US" sz="2600">
              <a:latin typeface="Verdana" pitchFamily="34" charset="0"/>
            </a:endParaRPr>
          </a:p>
        </p:txBody>
      </p:sp>
      <p:sp>
        <p:nvSpPr>
          <p:cNvPr id="64521" name="Line 9"/>
          <p:cNvSpPr>
            <a:spLocks noChangeShapeType="1"/>
          </p:cNvSpPr>
          <p:nvPr/>
        </p:nvSpPr>
        <p:spPr bwMode="auto">
          <a:xfrm>
            <a:off x="298450" y="1181100"/>
            <a:ext cx="8845550" cy="0"/>
          </a:xfrm>
          <a:prstGeom prst="line">
            <a:avLst/>
          </a:prstGeom>
          <a:noFill/>
          <a:ln w="76200">
            <a:solidFill>
              <a:srgbClr val="339933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64534" name="Picture 22" descr="path mf"/>
          <p:cNvPicPr>
            <a:picLocks noChangeAspect="1" noChangeArrowheads="1"/>
          </p:cNvPicPr>
          <p:nvPr/>
        </p:nvPicPr>
        <p:blipFill>
          <a:blip r:embed="rId5"/>
          <a:srcRect l="19820" t="1352" r="2702" b="1352"/>
          <a:stretch>
            <a:fillRect/>
          </a:stretch>
        </p:blipFill>
        <p:spPr bwMode="auto">
          <a:xfrm>
            <a:off x="5888038" y="1219200"/>
            <a:ext cx="3276600" cy="5638800"/>
          </a:xfrm>
          <a:prstGeom prst="rect">
            <a:avLst/>
          </a:prstGeom>
          <a:noFill/>
        </p:spPr>
      </p:pic>
      <p:pic>
        <p:nvPicPr>
          <p:cNvPr id="64522" name="Picture 10" descr="wwlogo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712200" y="6396038"/>
            <a:ext cx="430213" cy="454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066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1619" name="Picture 3"/>
          <p:cNvPicPr>
            <a:picLocks noChangeAspect="1" noChangeArrowheads="1"/>
          </p:cNvPicPr>
          <p:nvPr/>
        </p:nvPicPr>
        <p:blipFill>
          <a:blip r:embed="rId4"/>
          <a:srcRect t="3813" b="3813"/>
          <a:stretch>
            <a:fillRect/>
          </a:stretch>
        </p:blipFill>
        <p:spPr bwMode="auto">
          <a:xfrm>
            <a:off x="0" y="0"/>
            <a:ext cx="1482725" cy="686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1620" name="Rectangle 4"/>
          <p:cNvSpPr>
            <a:spLocks noChangeArrowheads="1"/>
          </p:cNvSpPr>
          <p:nvPr/>
        </p:nvSpPr>
        <p:spPr bwMode="auto">
          <a:xfrm>
            <a:off x="914400" y="0"/>
            <a:ext cx="8229600" cy="1181100"/>
          </a:xfrm>
          <a:prstGeom prst="rect">
            <a:avLst/>
          </a:prstGeom>
          <a:gradFill rotWithShape="0">
            <a:gsLst>
              <a:gs pos="0">
                <a:srgbClr val="9999FF">
                  <a:gamma/>
                  <a:tint val="0"/>
                  <a:invGamma/>
                </a:srgbClr>
              </a:gs>
              <a:gs pos="100000">
                <a:srgbClr val="9999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1621" name="Rectangle 5"/>
          <p:cNvSpPr>
            <a:spLocks noChangeArrowheads="1"/>
          </p:cNvSpPr>
          <p:nvPr/>
        </p:nvSpPr>
        <p:spPr bwMode="auto">
          <a:xfrm>
            <a:off x="800100" y="23813"/>
            <a:ext cx="82486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4000" b="1">
                <a:latin typeface="Verdana" pitchFamily="34" charset="0"/>
              </a:rPr>
              <a:t>Take It Back!</a:t>
            </a:r>
          </a:p>
        </p:txBody>
      </p:sp>
      <p:sp>
        <p:nvSpPr>
          <p:cNvPr id="111622" name="AutoShape 6"/>
          <p:cNvSpPr>
            <a:spLocks noChangeArrowheads="1"/>
          </p:cNvSpPr>
          <p:nvPr/>
        </p:nvSpPr>
        <p:spPr bwMode="auto">
          <a:xfrm>
            <a:off x="252413" y="1182688"/>
            <a:ext cx="8891587" cy="806450"/>
          </a:xfrm>
          <a:prstGeom prst="roundRect">
            <a:avLst>
              <a:gd name="adj" fmla="val 23130"/>
            </a:avLst>
          </a:prstGeom>
          <a:gradFill rotWithShape="0">
            <a:gsLst>
              <a:gs pos="0">
                <a:srgbClr val="E1FFE1"/>
              </a:gs>
              <a:gs pos="100000">
                <a:srgbClr val="E1FFE1">
                  <a:gamma/>
                  <a:tint val="0"/>
                  <a:invGamma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1623" name="Line 7"/>
          <p:cNvSpPr>
            <a:spLocks noChangeShapeType="1"/>
          </p:cNvSpPr>
          <p:nvPr/>
        </p:nvSpPr>
        <p:spPr bwMode="auto">
          <a:xfrm>
            <a:off x="298450" y="1181100"/>
            <a:ext cx="8845550" cy="0"/>
          </a:xfrm>
          <a:prstGeom prst="line">
            <a:avLst/>
          </a:prstGeom>
          <a:noFill/>
          <a:ln w="76200">
            <a:solidFill>
              <a:srgbClr val="339933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111627" name="Picture 11" descr="wwlogo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712200" y="6396038"/>
            <a:ext cx="430213" cy="454025"/>
          </a:xfrm>
          <a:prstGeom prst="rect">
            <a:avLst/>
          </a:prstGeom>
          <a:noFill/>
        </p:spPr>
      </p:pic>
      <p:sp>
        <p:nvSpPr>
          <p:cNvPr id="111628" name="Text Box 12"/>
          <p:cNvSpPr txBox="1">
            <a:spLocks noChangeArrowheads="1"/>
          </p:cNvSpPr>
          <p:nvPr/>
        </p:nvSpPr>
        <p:spPr bwMode="auto">
          <a:xfrm>
            <a:off x="393700" y="1497013"/>
            <a:ext cx="8618538" cy="18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735013">
              <a:spcBef>
                <a:spcPct val="40000"/>
              </a:spcBef>
              <a:buFontTx/>
              <a:buChar char="•"/>
              <a:tabLst>
                <a:tab pos="280988" algn="l"/>
                <a:tab pos="455613" algn="l"/>
                <a:tab pos="695325" algn="l"/>
                <a:tab pos="1787525" algn="l"/>
              </a:tabLst>
            </a:pPr>
            <a:r>
              <a:rPr lang="en-US">
                <a:latin typeface="Verdana" pitchFamily="34" charset="0"/>
              </a:rPr>
              <a:t> </a:t>
            </a:r>
            <a:r>
              <a:rPr lang="en-US" b="1">
                <a:solidFill>
                  <a:srgbClr val="0066FF"/>
                </a:solidFill>
                <a:latin typeface="Verdana" pitchFamily="34" charset="0"/>
              </a:rPr>
              <a:t>Extended Producer Responsibility</a:t>
            </a:r>
            <a:r>
              <a:rPr lang="en-US">
                <a:latin typeface="Verdana" pitchFamily="34" charset="0"/>
              </a:rPr>
              <a:t> (EPR) Laws</a:t>
            </a:r>
          </a:p>
          <a:p>
            <a:pPr lvl="1" defTabSz="735013">
              <a:spcBef>
                <a:spcPct val="40000"/>
              </a:spcBef>
              <a:buFontTx/>
              <a:buChar char="-"/>
              <a:tabLst>
                <a:tab pos="280988" algn="l"/>
                <a:tab pos="455613" algn="l"/>
                <a:tab pos="695325" algn="l"/>
                <a:tab pos="1787525" algn="l"/>
              </a:tabLst>
            </a:pPr>
            <a:r>
              <a:rPr lang="en-US">
                <a:latin typeface="Verdana" pitchFamily="34" charset="0"/>
              </a:rPr>
              <a:t> Require companies to take back products 		after their useful life</a:t>
            </a:r>
          </a:p>
          <a:p>
            <a:pPr lvl="1" defTabSz="735013">
              <a:spcBef>
                <a:spcPct val="40000"/>
              </a:spcBef>
              <a:buFontTx/>
              <a:buChar char="-"/>
              <a:tabLst>
                <a:tab pos="280988" algn="l"/>
                <a:tab pos="455613" algn="l"/>
                <a:tab pos="695325" algn="l"/>
                <a:tab pos="1787525" algn="l"/>
              </a:tabLst>
            </a:pPr>
            <a:r>
              <a:rPr lang="en-US">
                <a:latin typeface="Verdana" pitchFamily="34" charset="0"/>
              </a:rPr>
              <a:t> The goal is to induce manufacturers to </a:t>
            </a:r>
          </a:p>
        </p:txBody>
      </p:sp>
      <p:sp>
        <p:nvSpPr>
          <p:cNvPr id="111634" name="Text Box 18"/>
          <p:cNvSpPr txBox="1">
            <a:spLocks noChangeArrowheads="1"/>
          </p:cNvSpPr>
          <p:nvPr/>
        </p:nvSpPr>
        <p:spPr bwMode="auto">
          <a:xfrm>
            <a:off x="552450" y="3721100"/>
            <a:ext cx="5964238" cy="272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63525" lvl="1" indent="193675" defTabSz="633413">
              <a:spcBef>
                <a:spcPct val="40000"/>
              </a:spcBef>
              <a:buFont typeface="Wingdings" pitchFamily="2" charset="2"/>
              <a:buChar char="v"/>
              <a:tabLst>
                <a:tab pos="263525" algn="l"/>
              </a:tabLst>
            </a:pPr>
            <a:r>
              <a:rPr lang="en-US">
                <a:latin typeface="Verdana" pitchFamily="34" charset="0"/>
              </a:rPr>
              <a:t> eliminate unnecessary parts</a:t>
            </a:r>
          </a:p>
          <a:p>
            <a:pPr marL="263525" lvl="1" indent="193675" defTabSz="633413">
              <a:spcBef>
                <a:spcPct val="40000"/>
              </a:spcBef>
              <a:buFont typeface="Wingdings" pitchFamily="2" charset="2"/>
              <a:buChar char="v"/>
              <a:tabLst>
                <a:tab pos="263525" algn="l"/>
              </a:tabLst>
            </a:pPr>
            <a:r>
              <a:rPr lang="en-US">
                <a:latin typeface="Verdana" pitchFamily="34" charset="0"/>
              </a:rPr>
              <a:t> forgo unneeded packaging</a:t>
            </a:r>
          </a:p>
          <a:p>
            <a:pPr marL="263525" lvl="1" indent="193675" defTabSz="633413">
              <a:spcBef>
                <a:spcPct val="40000"/>
              </a:spcBef>
              <a:buFont typeface="Wingdings" pitchFamily="2" charset="2"/>
              <a:buChar char="v"/>
              <a:tabLst>
                <a:tab pos="263525" algn="l"/>
              </a:tabLst>
            </a:pPr>
            <a:r>
              <a:rPr lang="en-US">
                <a:latin typeface="Verdana" pitchFamily="34" charset="0"/>
              </a:rPr>
              <a:t> design products that can easily 	be </a:t>
            </a:r>
            <a:r>
              <a:rPr lang="en-US" b="1">
                <a:solidFill>
                  <a:srgbClr val="0066FF"/>
                </a:solidFill>
                <a:latin typeface="Verdana" pitchFamily="34" charset="0"/>
              </a:rPr>
              <a:t>disassembled</a:t>
            </a:r>
            <a:r>
              <a:rPr lang="en-US">
                <a:latin typeface="Verdana" pitchFamily="34" charset="0"/>
              </a:rPr>
              <a:t>, </a:t>
            </a:r>
            <a:r>
              <a:rPr lang="en-US" b="1">
                <a:solidFill>
                  <a:srgbClr val="0066FF"/>
                </a:solidFill>
                <a:latin typeface="Verdana" pitchFamily="34" charset="0"/>
              </a:rPr>
              <a:t>recycled</a:t>
            </a:r>
            <a:r>
              <a:rPr lang="en-US">
                <a:latin typeface="Verdana" pitchFamily="34" charset="0"/>
              </a:rPr>
              <a:t>, 	</a:t>
            </a:r>
            <a:r>
              <a:rPr lang="en-US" b="1">
                <a:solidFill>
                  <a:srgbClr val="0066FF"/>
                </a:solidFill>
                <a:latin typeface="Verdana" pitchFamily="34" charset="0"/>
              </a:rPr>
              <a:t>remanufactured</a:t>
            </a:r>
            <a:r>
              <a:rPr lang="en-US">
                <a:latin typeface="Verdana" pitchFamily="34" charset="0"/>
              </a:rPr>
              <a:t>, or </a:t>
            </a:r>
            <a:r>
              <a:rPr lang="en-US" b="1">
                <a:solidFill>
                  <a:srgbClr val="0066FF"/>
                </a:solidFill>
                <a:latin typeface="Verdana" pitchFamily="34" charset="0"/>
              </a:rPr>
              <a:t>reused</a:t>
            </a:r>
          </a:p>
          <a:p>
            <a:pPr defTabSz="633413">
              <a:spcBef>
                <a:spcPct val="40000"/>
              </a:spcBef>
              <a:tabLst>
                <a:tab pos="263525" algn="l"/>
              </a:tabLst>
            </a:pPr>
            <a:endParaRPr lang="en-US">
              <a:latin typeface="Verdana" pitchFamily="34" charset="0"/>
            </a:endParaRPr>
          </a:p>
        </p:txBody>
      </p:sp>
      <p:pic>
        <p:nvPicPr>
          <p:cNvPr id="111639" name="Picture 23" descr="computers feathered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07125" y="3813175"/>
            <a:ext cx="2686050" cy="2046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34" grpId="0" build="p" bldLvl="2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066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5715" name="Picture 3"/>
          <p:cNvPicPr>
            <a:picLocks noChangeAspect="1" noChangeArrowheads="1"/>
          </p:cNvPicPr>
          <p:nvPr/>
        </p:nvPicPr>
        <p:blipFill>
          <a:blip r:embed="rId4"/>
          <a:srcRect t="3813" b="3813"/>
          <a:stretch>
            <a:fillRect/>
          </a:stretch>
        </p:blipFill>
        <p:spPr bwMode="auto">
          <a:xfrm>
            <a:off x="0" y="0"/>
            <a:ext cx="1482725" cy="686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5716" name="Rectangle 4"/>
          <p:cNvSpPr>
            <a:spLocks noChangeArrowheads="1"/>
          </p:cNvSpPr>
          <p:nvPr/>
        </p:nvSpPr>
        <p:spPr bwMode="auto">
          <a:xfrm>
            <a:off x="914400" y="0"/>
            <a:ext cx="8229600" cy="1181100"/>
          </a:xfrm>
          <a:prstGeom prst="rect">
            <a:avLst/>
          </a:prstGeom>
          <a:gradFill rotWithShape="0">
            <a:gsLst>
              <a:gs pos="0">
                <a:srgbClr val="9999FF">
                  <a:gamma/>
                  <a:tint val="0"/>
                  <a:invGamma/>
                </a:srgbClr>
              </a:gs>
              <a:gs pos="100000">
                <a:srgbClr val="9999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5717" name="Rectangle 5"/>
          <p:cNvSpPr>
            <a:spLocks noChangeArrowheads="1"/>
          </p:cNvSpPr>
          <p:nvPr/>
        </p:nvSpPr>
        <p:spPr bwMode="auto">
          <a:xfrm>
            <a:off x="800100" y="23813"/>
            <a:ext cx="82486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4000" b="1">
                <a:latin typeface="Verdana" pitchFamily="34" charset="0"/>
              </a:rPr>
              <a:t>Take It Back!</a:t>
            </a:r>
          </a:p>
        </p:txBody>
      </p:sp>
      <p:sp>
        <p:nvSpPr>
          <p:cNvPr id="115718" name="AutoShape 6"/>
          <p:cNvSpPr>
            <a:spLocks noChangeArrowheads="1"/>
          </p:cNvSpPr>
          <p:nvPr/>
        </p:nvSpPr>
        <p:spPr bwMode="auto">
          <a:xfrm>
            <a:off x="252413" y="1182688"/>
            <a:ext cx="8891587" cy="806450"/>
          </a:xfrm>
          <a:prstGeom prst="roundRect">
            <a:avLst>
              <a:gd name="adj" fmla="val 23130"/>
            </a:avLst>
          </a:prstGeom>
          <a:gradFill rotWithShape="0">
            <a:gsLst>
              <a:gs pos="0">
                <a:srgbClr val="E1FFE1"/>
              </a:gs>
              <a:gs pos="100000">
                <a:srgbClr val="E1FFE1">
                  <a:gamma/>
                  <a:tint val="0"/>
                  <a:invGamma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5719" name="Line 7"/>
          <p:cNvSpPr>
            <a:spLocks noChangeShapeType="1"/>
          </p:cNvSpPr>
          <p:nvPr/>
        </p:nvSpPr>
        <p:spPr bwMode="auto">
          <a:xfrm>
            <a:off x="298450" y="1181100"/>
            <a:ext cx="8845550" cy="0"/>
          </a:xfrm>
          <a:prstGeom prst="line">
            <a:avLst/>
          </a:prstGeom>
          <a:noFill/>
          <a:ln w="76200">
            <a:solidFill>
              <a:srgbClr val="339933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115720" name="Picture 8" descr="wwlogo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712200" y="6396038"/>
            <a:ext cx="430213" cy="454025"/>
          </a:xfrm>
          <a:prstGeom prst="rect">
            <a:avLst/>
          </a:prstGeom>
          <a:noFill/>
        </p:spPr>
      </p:pic>
      <p:sp>
        <p:nvSpPr>
          <p:cNvPr id="115721" name="Text Box 9"/>
          <p:cNvSpPr txBox="1">
            <a:spLocks noChangeArrowheads="1"/>
          </p:cNvSpPr>
          <p:nvPr/>
        </p:nvSpPr>
        <p:spPr bwMode="auto">
          <a:xfrm>
            <a:off x="307975" y="1411288"/>
            <a:ext cx="8618538" cy="432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735013">
              <a:spcBef>
                <a:spcPct val="40000"/>
              </a:spcBef>
              <a:buFontTx/>
              <a:buChar char="•"/>
              <a:tabLst>
                <a:tab pos="280988" algn="l"/>
                <a:tab pos="455613" algn="l"/>
                <a:tab pos="695325" algn="l"/>
                <a:tab pos="1787525" algn="l"/>
              </a:tabLst>
            </a:pPr>
            <a:r>
              <a:rPr lang="en-US">
                <a:latin typeface="Verdana" pitchFamily="34" charset="0"/>
              </a:rPr>
              <a:t> Several countries in Europe, Asia, and Latin America 	have implemented EPR legislation for a wide range 	of products, including</a:t>
            </a:r>
          </a:p>
          <a:p>
            <a:pPr lvl="1" defTabSz="735013">
              <a:spcBef>
                <a:spcPct val="60000"/>
              </a:spcBef>
              <a:buFontTx/>
              <a:buChar char="-"/>
              <a:tabLst>
                <a:tab pos="280988" algn="l"/>
                <a:tab pos="455613" algn="l"/>
                <a:tab pos="695325" algn="l"/>
                <a:tab pos="1787525" algn="l"/>
              </a:tabLst>
            </a:pPr>
            <a:r>
              <a:rPr lang="en-US">
                <a:latin typeface="Verdana" pitchFamily="34" charset="0"/>
              </a:rPr>
              <a:t> packaging</a:t>
            </a:r>
          </a:p>
          <a:p>
            <a:pPr lvl="1" defTabSz="735013">
              <a:spcBef>
                <a:spcPct val="40000"/>
              </a:spcBef>
              <a:buFontTx/>
              <a:buChar char="-"/>
              <a:tabLst>
                <a:tab pos="280988" algn="l"/>
                <a:tab pos="455613" algn="l"/>
                <a:tab pos="695325" algn="l"/>
                <a:tab pos="1787525" algn="l"/>
              </a:tabLst>
            </a:pPr>
            <a:r>
              <a:rPr lang="en-US">
                <a:latin typeface="Verdana" pitchFamily="34" charset="0"/>
              </a:rPr>
              <a:t> electric and electronic equipment</a:t>
            </a:r>
          </a:p>
          <a:p>
            <a:pPr lvl="1" defTabSz="735013">
              <a:spcBef>
                <a:spcPct val="40000"/>
              </a:spcBef>
              <a:buFontTx/>
              <a:buChar char="-"/>
              <a:tabLst>
                <a:tab pos="280988" algn="l"/>
                <a:tab pos="455613" algn="l"/>
                <a:tab pos="695325" algn="l"/>
                <a:tab pos="1787525" algn="l"/>
              </a:tabLst>
            </a:pPr>
            <a:r>
              <a:rPr lang="en-US">
                <a:latin typeface="Verdana" pitchFamily="34" charset="0"/>
              </a:rPr>
              <a:t> vehicles</a:t>
            </a:r>
          </a:p>
          <a:p>
            <a:pPr lvl="1" defTabSz="735013">
              <a:spcBef>
                <a:spcPct val="40000"/>
              </a:spcBef>
              <a:buFontTx/>
              <a:buChar char="-"/>
              <a:tabLst>
                <a:tab pos="280988" algn="l"/>
                <a:tab pos="455613" algn="l"/>
                <a:tab pos="695325" algn="l"/>
                <a:tab pos="1787525" algn="l"/>
              </a:tabLst>
            </a:pPr>
            <a:r>
              <a:rPr lang="en-US">
                <a:latin typeface="Verdana" pitchFamily="34" charset="0"/>
              </a:rPr>
              <a:t> tires</a:t>
            </a:r>
          </a:p>
          <a:p>
            <a:pPr lvl="1" defTabSz="735013">
              <a:spcBef>
                <a:spcPct val="40000"/>
              </a:spcBef>
              <a:buFontTx/>
              <a:buChar char="-"/>
              <a:tabLst>
                <a:tab pos="280988" algn="l"/>
                <a:tab pos="455613" algn="l"/>
                <a:tab pos="695325" algn="l"/>
                <a:tab pos="1787525" algn="l"/>
              </a:tabLst>
            </a:pPr>
            <a:r>
              <a:rPr lang="en-US">
                <a:latin typeface="Verdana" pitchFamily="34" charset="0"/>
              </a:rPr>
              <a:t> batteries</a:t>
            </a:r>
          </a:p>
          <a:p>
            <a:pPr lvl="1" defTabSz="735013">
              <a:spcBef>
                <a:spcPct val="40000"/>
              </a:spcBef>
              <a:buFontTx/>
              <a:buChar char="-"/>
              <a:tabLst>
                <a:tab pos="280988" algn="l"/>
                <a:tab pos="455613" algn="l"/>
                <a:tab pos="695325" algn="l"/>
                <a:tab pos="1787525" algn="l"/>
              </a:tabLst>
            </a:pPr>
            <a:r>
              <a:rPr lang="en-US">
                <a:latin typeface="Verdana" pitchFamily="34" charset="0"/>
              </a:rPr>
              <a:t> office machinery</a:t>
            </a:r>
          </a:p>
        </p:txBody>
      </p:sp>
      <p:pic>
        <p:nvPicPr>
          <p:cNvPr id="115726" name="Picture 14" descr="tires feth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03975" y="4449763"/>
            <a:ext cx="2486025" cy="1860550"/>
          </a:xfrm>
          <a:prstGeom prst="rect">
            <a:avLst/>
          </a:prstGeom>
          <a:noFill/>
        </p:spPr>
      </p:pic>
      <p:pic>
        <p:nvPicPr>
          <p:cNvPr id="115727" name="Picture 15" descr="batteries feath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860800" y="4249738"/>
            <a:ext cx="2417763" cy="2360612"/>
          </a:xfrm>
          <a:prstGeom prst="rect">
            <a:avLst/>
          </a:prstGeom>
          <a:noFill/>
        </p:spPr>
      </p:pic>
      <p:pic>
        <p:nvPicPr>
          <p:cNvPr id="115729" name="Picture 17" descr="circuit feath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340475" y="2362200"/>
            <a:ext cx="2565400" cy="1919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066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3667" name="Picture 3"/>
          <p:cNvPicPr>
            <a:picLocks noChangeAspect="1" noChangeArrowheads="1"/>
          </p:cNvPicPr>
          <p:nvPr/>
        </p:nvPicPr>
        <p:blipFill>
          <a:blip r:embed="rId4"/>
          <a:srcRect t="3813" b="3813"/>
          <a:stretch>
            <a:fillRect/>
          </a:stretch>
        </p:blipFill>
        <p:spPr bwMode="auto">
          <a:xfrm>
            <a:off x="0" y="0"/>
            <a:ext cx="1482725" cy="686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3668" name="Rectangle 4"/>
          <p:cNvSpPr>
            <a:spLocks noChangeArrowheads="1"/>
          </p:cNvSpPr>
          <p:nvPr/>
        </p:nvSpPr>
        <p:spPr bwMode="auto">
          <a:xfrm>
            <a:off x="914400" y="0"/>
            <a:ext cx="8229600" cy="1181100"/>
          </a:xfrm>
          <a:prstGeom prst="rect">
            <a:avLst/>
          </a:prstGeom>
          <a:gradFill rotWithShape="0">
            <a:gsLst>
              <a:gs pos="0">
                <a:srgbClr val="9999FF">
                  <a:gamma/>
                  <a:tint val="0"/>
                  <a:invGamma/>
                </a:srgbClr>
              </a:gs>
              <a:gs pos="100000">
                <a:srgbClr val="9999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3669" name="Rectangle 5"/>
          <p:cNvSpPr>
            <a:spLocks noChangeArrowheads="1"/>
          </p:cNvSpPr>
          <p:nvPr/>
        </p:nvSpPr>
        <p:spPr bwMode="auto">
          <a:xfrm>
            <a:off x="1771650" y="23813"/>
            <a:ext cx="557371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3600" b="1">
                <a:latin typeface="Verdana" pitchFamily="34" charset="0"/>
              </a:rPr>
              <a:t>Rethinking Products and Services</a:t>
            </a:r>
          </a:p>
        </p:txBody>
      </p:sp>
      <p:sp>
        <p:nvSpPr>
          <p:cNvPr id="113670" name="AutoShape 6"/>
          <p:cNvSpPr>
            <a:spLocks noChangeArrowheads="1"/>
          </p:cNvSpPr>
          <p:nvPr/>
        </p:nvSpPr>
        <p:spPr bwMode="auto">
          <a:xfrm>
            <a:off x="252413" y="1182688"/>
            <a:ext cx="8891587" cy="806450"/>
          </a:xfrm>
          <a:prstGeom prst="roundRect">
            <a:avLst>
              <a:gd name="adj" fmla="val 23130"/>
            </a:avLst>
          </a:prstGeom>
          <a:gradFill rotWithShape="0">
            <a:gsLst>
              <a:gs pos="0">
                <a:srgbClr val="E1FFE1"/>
              </a:gs>
              <a:gs pos="100000">
                <a:srgbClr val="E1FFE1">
                  <a:gamma/>
                  <a:tint val="0"/>
                  <a:invGamma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3671" name="Line 7"/>
          <p:cNvSpPr>
            <a:spLocks noChangeShapeType="1"/>
          </p:cNvSpPr>
          <p:nvPr/>
        </p:nvSpPr>
        <p:spPr bwMode="auto">
          <a:xfrm>
            <a:off x="298450" y="1181100"/>
            <a:ext cx="8845550" cy="0"/>
          </a:xfrm>
          <a:prstGeom prst="line">
            <a:avLst/>
          </a:prstGeom>
          <a:noFill/>
          <a:ln w="76200">
            <a:solidFill>
              <a:srgbClr val="339933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113672" name="Picture 8" descr="wwlogo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712200" y="6396038"/>
            <a:ext cx="430213" cy="454025"/>
          </a:xfrm>
          <a:prstGeom prst="rect">
            <a:avLst/>
          </a:prstGeom>
          <a:noFill/>
        </p:spPr>
      </p:pic>
      <p:sp>
        <p:nvSpPr>
          <p:cNvPr id="113673" name="Text Box 9"/>
          <p:cNvSpPr txBox="1">
            <a:spLocks noChangeArrowheads="1"/>
          </p:cNvSpPr>
          <p:nvPr/>
        </p:nvSpPr>
        <p:spPr bwMode="auto">
          <a:xfrm>
            <a:off x="350838" y="1411288"/>
            <a:ext cx="8618537" cy="206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735013">
              <a:spcBef>
                <a:spcPct val="40000"/>
              </a:spcBef>
              <a:buFontTx/>
              <a:buChar char="•"/>
              <a:tabLst>
                <a:tab pos="280988" algn="l"/>
                <a:tab pos="455613" algn="l"/>
                <a:tab pos="695325" algn="l"/>
                <a:tab pos="1787525" algn="l"/>
              </a:tabLst>
            </a:pPr>
            <a:r>
              <a:rPr lang="en-US">
                <a:latin typeface="Verdana" pitchFamily="34" charset="0"/>
              </a:rPr>
              <a:t> Many consumer products are intended to be 	</a:t>
            </a:r>
            <a:r>
              <a:rPr lang="en-US" b="1">
                <a:solidFill>
                  <a:srgbClr val="0066FF"/>
                </a:solidFill>
                <a:latin typeface="Verdana" pitchFamily="34" charset="0"/>
              </a:rPr>
              <a:t>throwaways</a:t>
            </a:r>
            <a:r>
              <a:rPr lang="en-US">
                <a:latin typeface="Verdana" pitchFamily="34" charset="0"/>
              </a:rPr>
              <a:t> – repair and replacement of parts is 	often impossible</a:t>
            </a:r>
          </a:p>
          <a:p>
            <a:pPr defTabSz="735013">
              <a:spcBef>
                <a:spcPct val="40000"/>
              </a:spcBef>
              <a:buFontTx/>
              <a:buChar char="•"/>
              <a:tabLst>
                <a:tab pos="280988" algn="l"/>
                <a:tab pos="455613" algn="l"/>
                <a:tab pos="695325" algn="l"/>
                <a:tab pos="1787525" algn="l"/>
              </a:tabLst>
            </a:pPr>
            <a:r>
              <a:rPr lang="en-US">
                <a:latin typeface="Verdana" pitchFamily="34" charset="0"/>
              </a:rPr>
              <a:t> Merchandise should be designed and manufactured 	to be </a:t>
            </a:r>
            <a:r>
              <a:rPr lang="en-US" b="1">
                <a:solidFill>
                  <a:srgbClr val="0066FF"/>
                </a:solidFill>
                <a:latin typeface="Verdana" pitchFamily="34" charset="0"/>
              </a:rPr>
              <a:t>durable</a:t>
            </a:r>
            <a:r>
              <a:rPr lang="en-US">
                <a:latin typeface="Verdana" pitchFamily="34" charset="0"/>
              </a:rPr>
              <a:t>, </a:t>
            </a:r>
            <a:r>
              <a:rPr lang="en-US" b="1">
                <a:solidFill>
                  <a:srgbClr val="0066FF"/>
                </a:solidFill>
                <a:latin typeface="Verdana" pitchFamily="34" charset="0"/>
              </a:rPr>
              <a:t>repairable</a:t>
            </a:r>
            <a:r>
              <a:rPr lang="en-US">
                <a:latin typeface="Verdana" pitchFamily="34" charset="0"/>
              </a:rPr>
              <a:t>, and </a:t>
            </a:r>
            <a:r>
              <a:rPr lang="en-US" b="1">
                <a:solidFill>
                  <a:srgbClr val="0066FF"/>
                </a:solidFill>
                <a:latin typeface="Verdana" pitchFamily="34" charset="0"/>
              </a:rPr>
              <a:t>upgradeable</a:t>
            </a:r>
            <a:endParaRPr lang="en-US">
              <a:latin typeface="Verdana" pitchFamily="34" charset="0"/>
            </a:endParaRPr>
          </a:p>
        </p:txBody>
      </p:sp>
      <p:sp>
        <p:nvSpPr>
          <p:cNvPr id="113677" name="Text Box 13"/>
          <p:cNvSpPr txBox="1">
            <a:spLocks noChangeArrowheads="1"/>
          </p:cNvSpPr>
          <p:nvPr/>
        </p:nvSpPr>
        <p:spPr bwMode="auto">
          <a:xfrm>
            <a:off x="349250" y="3556000"/>
            <a:ext cx="6107113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266700">
              <a:spcBef>
                <a:spcPct val="50000"/>
              </a:spcBef>
              <a:buFontTx/>
              <a:buChar char="•"/>
            </a:pPr>
            <a:r>
              <a:rPr lang="en-US">
                <a:latin typeface="Verdana" pitchFamily="34" charset="0"/>
              </a:rPr>
              <a:t> By working to extend </a:t>
            </a:r>
            <a:r>
              <a:rPr lang="en-US" b="1">
                <a:solidFill>
                  <a:srgbClr val="0066FF"/>
                </a:solidFill>
                <a:latin typeface="Verdana" pitchFamily="34" charset="0"/>
              </a:rPr>
              <a:t>useful 	product life</a:t>
            </a:r>
            <a:r>
              <a:rPr lang="en-US">
                <a:latin typeface="Verdana" pitchFamily="34" charset="0"/>
              </a:rPr>
              <a:t>, companies can 	squeeze better 	performance out of 	the resources embedded in their 	goods</a:t>
            </a:r>
          </a:p>
        </p:txBody>
      </p:sp>
      <p:pic>
        <p:nvPicPr>
          <p:cNvPr id="113679" name="Picture 15" descr="trash feath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91275" y="3595688"/>
            <a:ext cx="2184400" cy="2959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066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7763" name="Picture 3"/>
          <p:cNvPicPr>
            <a:picLocks noChangeAspect="1" noChangeArrowheads="1"/>
          </p:cNvPicPr>
          <p:nvPr/>
        </p:nvPicPr>
        <p:blipFill>
          <a:blip r:embed="rId4"/>
          <a:srcRect t="3813" b="3813"/>
          <a:stretch>
            <a:fillRect/>
          </a:stretch>
        </p:blipFill>
        <p:spPr bwMode="auto">
          <a:xfrm>
            <a:off x="0" y="0"/>
            <a:ext cx="1482725" cy="686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7764" name="Rectangle 4"/>
          <p:cNvSpPr>
            <a:spLocks noChangeArrowheads="1"/>
          </p:cNvSpPr>
          <p:nvPr/>
        </p:nvSpPr>
        <p:spPr bwMode="auto">
          <a:xfrm>
            <a:off x="914400" y="0"/>
            <a:ext cx="8229600" cy="1181100"/>
          </a:xfrm>
          <a:prstGeom prst="rect">
            <a:avLst/>
          </a:prstGeom>
          <a:gradFill rotWithShape="0">
            <a:gsLst>
              <a:gs pos="0">
                <a:srgbClr val="9999FF">
                  <a:gamma/>
                  <a:tint val="0"/>
                  <a:invGamma/>
                </a:srgbClr>
              </a:gs>
              <a:gs pos="100000">
                <a:srgbClr val="9999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7765" name="Rectangle 5"/>
          <p:cNvSpPr>
            <a:spLocks noChangeArrowheads="1"/>
          </p:cNvSpPr>
          <p:nvPr/>
        </p:nvSpPr>
        <p:spPr bwMode="auto">
          <a:xfrm>
            <a:off x="1771650" y="23813"/>
            <a:ext cx="557371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3600" b="1">
                <a:latin typeface="Verdana" pitchFamily="34" charset="0"/>
              </a:rPr>
              <a:t>Rethinking Products and Services</a:t>
            </a:r>
          </a:p>
        </p:txBody>
      </p:sp>
      <p:sp>
        <p:nvSpPr>
          <p:cNvPr id="117766" name="AutoShape 6"/>
          <p:cNvSpPr>
            <a:spLocks noChangeArrowheads="1"/>
          </p:cNvSpPr>
          <p:nvPr/>
        </p:nvSpPr>
        <p:spPr bwMode="auto">
          <a:xfrm>
            <a:off x="252413" y="1182688"/>
            <a:ext cx="8891587" cy="806450"/>
          </a:xfrm>
          <a:prstGeom prst="roundRect">
            <a:avLst>
              <a:gd name="adj" fmla="val 23130"/>
            </a:avLst>
          </a:prstGeom>
          <a:gradFill rotWithShape="0">
            <a:gsLst>
              <a:gs pos="0">
                <a:srgbClr val="E1FFE1"/>
              </a:gs>
              <a:gs pos="100000">
                <a:srgbClr val="E1FFE1">
                  <a:gamma/>
                  <a:tint val="0"/>
                  <a:invGamma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7767" name="Line 7"/>
          <p:cNvSpPr>
            <a:spLocks noChangeShapeType="1"/>
          </p:cNvSpPr>
          <p:nvPr/>
        </p:nvSpPr>
        <p:spPr bwMode="auto">
          <a:xfrm>
            <a:off x="298450" y="1181100"/>
            <a:ext cx="8845550" cy="0"/>
          </a:xfrm>
          <a:prstGeom prst="line">
            <a:avLst/>
          </a:prstGeom>
          <a:noFill/>
          <a:ln w="76200">
            <a:solidFill>
              <a:srgbClr val="339933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117768" name="Picture 8" descr="wwlogo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712200" y="6396038"/>
            <a:ext cx="430213" cy="454025"/>
          </a:xfrm>
          <a:prstGeom prst="rect">
            <a:avLst/>
          </a:prstGeom>
          <a:noFill/>
        </p:spPr>
      </p:pic>
      <p:sp>
        <p:nvSpPr>
          <p:cNvPr id="117799" name="Text Box 39"/>
          <p:cNvSpPr txBox="1">
            <a:spLocks noChangeArrowheads="1"/>
          </p:cNvSpPr>
          <p:nvPr/>
        </p:nvSpPr>
        <p:spPr bwMode="auto">
          <a:xfrm>
            <a:off x="508000" y="1425575"/>
            <a:ext cx="82867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735013">
              <a:spcBef>
                <a:spcPct val="40000"/>
              </a:spcBef>
              <a:buFontTx/>
              <a:buChar char="•"/>
              <a:tabLst>
                <a:tab pos="280988" algn="l"/>
                <a:tab pos="455613" algn="l"/>
                <a:tab pos="695325" algn="l"/>
                <a:tab pos="1787525" algn="l"/>
              </a:tabLst>
            </a:pPr>
            <a:r>
              <a:rPr lang="en-US">
                <a:latin typeface="Verdana" pitchFamily="34" charset="0"/>
              </a:rPr>
              <a:t> Recycling and remanufacturing</a:t>
            </a:r>
            <a:r>
              <a:rPr lang="en-US" b="1">
                <a:solidFill>
                  <a:srgbClr val="0066FF"/>
                </a:solidFill>
                <a:latin typeface="Verdana" pitchFamily="34" charset="0"/>
              </a:rPr>
              <a:t> </a:t>
            </a:r>
            <a:r>
              <a:rPr lang="en-US">
                <a:latin typeface="Verdana" pitchFamily="34" charset="0"/>
              </a:rPr>
              <a:t>keep materials out 	of landfills and incinerators, and save energy</a:t>
            </a:r>
          </a:p>
        </p:txBody>
      </p:sp>
      <p:grpSp>
        <p:nvGrpSpPr>
          <p:cNvPr id="117810" name="Group 50"/>
          <p:cNvGrpSpPr>
            <a:grpSpLocks/>
          </p:cNvGrpSpPr>
          <p:nvPr/>
        </p:nvGrpSpPr>
        <p:grpSpPr bwMode="auto">
          <a:xfrm>
            <a:off x="42863" y="2438400"/>
            <a:ext cx="9101137" cy="4405313"/>
            <a:chOff x="27" y="1536"/>
            <a:chExt cx="5733" cy="2775"/>
          </a:xfrm>
        </p:grpSpPr>
        <p:sp>
          <p:nvSpPr>
            <p:cNvPr id="117774" name="Text Box 14"/>
            <p:cNvSpPr txBox="1">
              <a:spLocks noChangeArrowheads="1"/>
            </p:cNvSpPr>
            <p:nvPr/>
          </p:nvSpPr>
          <p:spPr bwMode="auto">
            <a:xfrm>
              <a:off x="27" y="1536"/>
              <a:ext cx="5733" cy="852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tIns="11880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b="1">
                  <a:latin typeface="Arial" pitchFamily="34" charset="0"/>
                </a:rPr>
                <a:t>Energy Savings Gained by Switching from                                          Primary Production to Secondary Materials</a:t>
              </a:r>
            </a:p>
            <a:p>
              <a:pPr algn="ctr">
                <a:spcBef>
                  <a:spcPct val="50000"/>
                </a:spcBef>
              </a:pPr>
              <a:endParaRPr lang="en-US" sz="2000" b="1">
                <a:latin typeface="Arial" pitchFamily="34" charset="0"/>
              </a:endParaRPr>
            </a:p>
          </p:txBody>
        </p:sp>
        <p:sp>
          <p:nvSpPr>
            <p:cNvPr id="117787" name="Text Box 27"/>
            <p:cNvSpPr txBox="1">
              <a:spLocks noChangeArrowheads="1"/>
            </p:cNvSpPr>
            <p:nvPr/>
          </p:nvSpPr>
          <p:spPr bwMode="auto">
            <a:xfrm>
              <a:off x="216" y="2259"/>
              <a:ext cx="167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2000">
                  <a:latin typeface="Arial" pitchFamily="34" charset="0"/>
                </a:rPr>
                <a:t>Aluminum</a:t>
              </a:r>
            </a:p>
          </p:txBody>
        </p:sp>
        <p:sp>
          <p:nvSpPr>
            <p:cNvPr id="117788" name="Text Box 28"/>
            <p:cNvSpPr txBox="1">
              <a:spLocks noChangeArrowheads="1"/>
            </p:cNvSpPr>
            <p:nvPr/>
          </p:nvSpPr>
          <p:spPr bwMode="auto">
            <a:xfrm>
              <a:off x="216" y="2476"/>
              <a:ext cx="167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2000">
                  <a:latin typeface="Arial" pitchFamily="34" charset="0"/>
                </a:rPr>
                <a:t>Copper</a:t>
              </a:r>
            </a:p>
          </p:txBody>
        </p:sp>
        <p:sp>
          <p:nvSpPr>
            <p:cNvPr id="117789" name="Text Box 29"/>
            <p:cNvSpPr txBox="1">
              <a:spLocks noChangeArrowheads="1"/>
            </p:cNvSpPr>
            <p:nvPr/>
          </p:nvSpPr>
          <p:spPr bwMode="auto">
            <a:xfrm>
              <a:off x="216" y="2749"/>
              <a:ext cx="167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2000">
                  <a:latin typeface="Arial" pitchFamily="34" charset="0"/>
                </a:rPr>
                <a:t>Plastics</a:t>
              </a:r>
            </a:p>
          </p:txBody>
        </p:sp>
        <p:sp>
          <p:nvSpPr>
            <p:cNvPr id="117790" name="Text Box 30"/>
            <p:cNvSpPr txBox="1">
              <a:spLocks noChangeArrowheads="1"/>
            </p:cNvSpPr>
            <p:nvPr/>
          </p:nvSpPr>
          <p:spPr bwMode="auto">
            <a:xfrm>
              <a:off x="216" y="2998"/>
              <a:ext cx="167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2000">
                  <a:latin typeface="Arial" pitchFamily="34" charset="0"/>
                </a:rPr>
                <a:t>Steel</a:t>
              </a:r>
            </a:p>
          </p:txBody>
        </p:sp>
        <p:sp>
          <p:nvSpPr>
            <p:cNvPr id="117791" name="Text Box 31"/>
            <p:cNvSpPr txBox="1">
              <a:spLocks noChangeArrowheads="1"/>
            </p:cNvSpPr>
            <p:nvPr/>
          </p:nvSpPr>
          <p:spPr bwMode="auto">
            <a:xfrm>
              <a:off x="216" y="3272"/>
              <a:ext cx="167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2000">
                  <a:latin typeface="Arial" pitchFamily="34" charset="0"/>
                </a:rPr>
                <a:t>Lead</a:t>
              </a:r>
            </a:p>
          </p:txBody>
        </p:sp>
        <p:sp>
          <p:nvSpPr>
            <p:cNvPr id="117792" name="Text Box 32"/>
            <p:cNvSpPr txBox="1">
              <a:spLocks noChangeArrowheads="1"/>
            </p:cNvSpPr>
            <p:nvPr/>
          </p:nvSpPr>
          <p:spPr bwMode="auto">
            <a:xfrm>
              <a:off x="216" y="3510"/>
              <a:ext cx="167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2000">
                  <a:latin typeface="Arial" pitchFamily="34" charset="0"/>
                </a:rPr>
                <a:t>Paper</a:t>
              </a:r>
            </a:p>
          </p:txBody>
        </p:sp>
        <p:sp>
          <p:nvSpPr>
            <p:cNvPr id="117793" name="Text Box 33"/>
            <p:cNvSpPr txBox="1">
              <a:spLocks noChangeArrowheads="1"/>
            </p:cNvSpPr>
            <p:nvPr/>
          </p:nvSpPr>
          <p:spPr bwMode="auto">
            <a:xfrm>
              <a:off x="504" y="4138"/>
              <a:ext cx="275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i="1">
                  <a:latin typeface="Arial" pitchFamily="34" charset="0"/>
                </a:rPr>
                <a:t>Source: Bureau of International Recycling</a:t>
              </a:r>
            </a:p>
          </p:txBody>
        </p:sp>
        <p:sp>
          <p:nvSpPr>
            <p:cNvPr id="117775" name="Text Box 15"/>
            <p:cNvSpPr txBox="1">
              <a:spLocks noChangeArrowheads="1"/>
            </p:cNvSpPr>
            <p:nvPr/>
          </p:nvSpPr>
          <p:spPr bwMode="auto">
            <a:xfrm>
              <a:off x="2925" y="4025"/>
              <a:ext cx="149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>
                  <a:latin typeface="Arial" pitchFamily="34" charset="0"/>
                </a:rPr>
                <a:t>Percent Savings</a:t>
              </a:r>
            </a:p>
          </p:txBody>
        </p:sp>
        <p:pic>
          <p:nvPicPr>
            <p:cNvPr id="117808" name="Picture 48"/>
            <p:cNvPicPr>
              <a:picLocks noChangeAspect="1" noChangeArrowheads="1"/>
            </p:cNvPicPr>
            <p:nvPr/>
          </p:nvPicPr>
          <p:blipFill>
            <a:blip r:embed="rId6"/>
            <a:srcRect l="13809" t="3300" r="3563" b="6599"/>
            <a:stretch>
              <a:fillRect/>
            </a:stretch>
          </p:blipFill>
          <p:spPr bwMode="auto">
            <a:xfrm>
              <a:off x="1863" y="2103"/>
              <a:ext cx="3339" cy="19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17776" name="Text Box 16"/>
            <p:cNvSpPr txBox="1">
              <a:spLocks noChangeArrowheads="1"/>
            </p:cNvSpPr>
            <p:nvPr/>
          </p:nvSpPr>
          <p:spPr bwMode="auto">
            <a:xfrm>
              <a:off x="4425" y="2259"/>
              <a:ext cx="38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 b="1">
                  <a:latin typeface="Verdana" pitchFamily="34" charset="0"/>
                </a:rPr>
                <a:t>95%</a:t>
              </a:r>
            </a:p>
          </p:txBody>
        </p:sp>
        <p:sp>
          <p:nvSpPr>
            <p:cNvPr id="117801" name="Text Box 41"/>
            <p:cNvSpPr txBox="1">
              <a:spLocks noChangeArrowheads="1"/>
            </p:cNvSpPr>
            <p:nvPr/>
          </p:nvSpPr>
          <p:spPr bwMode="auto">
            <a:xfrm>
              <a:off x="4111" y="2512"/>
              <a:ext cx="38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 b="1">
                  <a:latin typeface="Verdana" pitchFamily="34" charset="0"/>
                </a:rPr>
                <a:t>85%</a:t>
              </a:r>
            </a:p>
          </p:txBody>
        </p:sp>
        <p:sp>
          <p:nvSpPr>
            <p:cNvPr id="117802" name="Text Box 42"/>
            <p:cNvSpPr txBox="1">
              <a:spLocks noChangeArrowheads="1"/>
            </p:cNvSpPr>
            <p:nvPr/>
          </p:nvSpPr>
          <p:spPr bwMode="auto">
            <a:xfrm>
              <a:off x="3957" y="2772"/>
              <a:ext cx="38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 b="1">
                  <a:latin typeface="Verdana" pitchFamily="34" charset="0"/>
                </a:rPr>
                <a:t>80%</a:t>
              </a:r>
            </a:p>
          </p:txBody>
        </p:sp>
        <p:sp>
          <p:nvSpPr>
            <p:cNvPr id="117803" name="Text Box 43"/>
            <p:cNvSpPr txBox="1">
              <a:spLocks noChangeArrowheads="1"/>
            </p:cNvSpPr>
            <p:nvPr/>
          </p:nvSpPr>
          <p:spPr bwMode="auto">
            <a:xfrm>
              <a:off x="3759" y="3033"/>
              <a:ext cx="38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 b="1">
                  <a:latin typeface="Verdana" pitchFamily="34" charset="0"/>
                </a:rPr>
                <a:t>74%</a:t>
              </a:r>
            </a:p>
          </p:txBody>
        </p:sp>
        <p:sp>
          <p:nvSpPr>
            <p:cNvPr id="117804" name="Text Box 44"/>
            <p:cNvSpPr txBox="1">
              <a:spLocks noChangeArrowheads="1"/>
            </p:cNvSpPr>
            <p:nvPr/>
          </p:nvSpPr>
          <p:spPr bwMode="auto">
            <a:xfrm>
              <a:off x="3498" y="3285"/>
              <a:ext cx="38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 b="1">
                  <a:latin typeface="Verdana" pitchFamily="34" charset="0"/>
                </a:rPr>
                <a:t>65%</a:t>
              </a:r>
            </a:p>
          </p:txBody>
        </p:sp>
        <p:sp>
          <p:nvSpPr>
            <p:cNvPr id="117805" name="Text Box 45"/>
            <p:cNvSpPr txBox="1">
              <a:spLocks noChangeArrowheads="1"/>
            </p:cNvSpPr>
            <p:nvPr/>
          </p:nvSpPr>
          <p:spPr bwMode="auto">
            <a:xfrm>
              <a:off x="3462" y="3546"/>
              <a:ext cx="38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 b="1">
                  <a:latin typeface="Verdana" pitchFamily="34" charset="0"/>
                </a:rPr>
                <a:t>64%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85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066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1859" name="Picture 3"/>
          <p:cNvPicPr>
            <a:picLocks noChangeAspect="1" noChangeArrowheads="1"/>
          </p:cNvPicPr>
          <p:nvPr/>
        </p:nvPicPr>
        <p:blipFill>
          <a:blip r:embed="rId4"/>
          <a:srcRect t="3813" b="3813"/>
          <a:stretch>
            <a:fillRect/>
          </a:stretch>
        </p:blipFill>
        <p:spPr bwMode="auto">
          <a:xfrm>
            <a:off x="0" y="0"/>
            <a:ext cx="1482725" cy="686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1860" name="Rectangle 4"/>
          <p:cNvSpPr>
            <a:spLocks noChangeArrowheads="1"/>
          </p:cNvSpPr>
          <p:nvPr/>
        </p:nvSpPr>
        <p:spPr bwMode="auto">
          <a:xfrm>
            <a:off x="914400" y="0"/>
            <a:ext cx="8229600" cy="1181100"/>
          </a:xfrm>
          <a:prstGeom prst="rect">
            <a:avLst/>
          </a:prstGeom>
          <a:gradFill rotWithShape="0">
            <a:gsLst>
              <a:gs pos="0">
                <a:srgbClr val="9999FF">
                  <a:gamma/>
                  <a:tint val="0"/>
                  <a:invGamma/>
                </a:srgbClr>
              </a:gs>
              <a:gs pos="100000">
                <a:srgbClr val="9999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1861" name="Rectangle 5"/>
          <p:cNvSpPr>
            <a:spLocks noChangeArrowheads="1"/>
          </p:cNvSpPr>
          <p:nvPr/>
        </p:nvSpPr>
        <p:spPr bwMode="auto">
          <a:xfrm>
            <a:off x="1771650" y="23813"/>
            <a:ext cx="557371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3600" b="1">
                <a:latin typeface="Verdana" pitchFamily="34" charset="0"/>
              </a:rPr>
              <a:t>Rethinking Products and Services</a:t>
            </a:r>
          </a:p>
        </p:txBody>
      </p:sp>
      <p:sp>
        <p:nvSpPr>
          <p:cNvPr id="121862" name="AutoShape 6"/>
          <p:cNvSpPr>
            <a:spLocks noChangeArrowheads="1"/>
          </p:cNvSpPr>
          <p:nvPr/>
        </p:nvSpPr>
        <p:spPr bwMode="auto">
          <a:xfrm>
            <a:off x="252413" y="1182688"/>
            <a:ext cx="8891587" cy="806450"/>
          </a:xfrm>
          <a:prstGeom prst="roundRect">
            <a:avLst>
              <a:gd name="adj" fmla="val 23130"/>
            </a:avLst>
          </a:prstGeom>
          <a:gradFill rotWithShape="0">
            <a:gsLst>
              <a:gs pos="0">
                <a:srgbClr val="E1FFE1"/>
              </a:gs>
              <a:gs pos="100000">
                <a:srgbClr val="E1FFE1">
                  <a:gamma/>
                  <a:tint val="0"/>
                  <a:invGamma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1863" name="Line 7"/>
          <p:cNvSpPr>
            <a:spLocks noChangeShapeType="1"/>
          </p:cNvSpPr>
          <p:nvPr/>
        </p:nvSpPr>
        <p:spPr bwMode="auto">
          <a:xfrm>
            <a:off x="298450" y="1181100"/>
            <a:ext cx="8845550" cy="0"/>
          </a:xfrm>
          <a:prstGeom prst="line">
            <a:avLst/>
          </a:prstGeom>
          <a:noFill/>
          <a:ln w="76200">
            <a:solidFill>
              <a:srgbClr val="339933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121864" name="Picture 8" descr="wwlogo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712200" y="6396038"/>
            <a:ext cx="430213" cy="454025"/>
          </a:xfrm>
          <a:prstGeom prst="rect">
            <a:avLst/>
          </a:prstGeom>
          <a:noFill/>
        </p:spPr>
      </p:pic>
      <p:sp>
        <p:nvSpPr>
          <p:cNvPr id="121881" name="Text Box 25"/>
          <p:cNvSpPr txBox="1">
            <a:spLocks noChangeArrowheads="1"/>
          </p:cNvSpPr>
          <p:nvPr/>
        </p:nvSpPr>
        <p:spPr bwMode="auto">
          <a:xfrm>
            <a:off x="350838" y="1397000"/>
            <a:ext cx="8286750" cy="294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735013">
              <a:spcBef>
                <a:spcPct val="40000"/>
              </a:spcBef>
              <a:buFontTx/>
              <a:buChar char="•"/>
              <a:tabLst>
                <a:tab pos="280988" algn="l"/>
                <a:tab pos="455613" algn="l"/>
                <a:tab pos="695325" algn="l"/>
                <a:tab pos="1787525" algn="l"/>
              </a:tabLst>
            </a:pPr>
            <a:r>
              <a:rPr lang="en-US">
                <a:latin typeface="Verdana" pitchFamily="34" charset="0"/>
              </a:rPr>
              <a:t> A new business model: </a:t>
            </a:r>
            <a:r>
              <a:rPr lang="en-US" b="1">
                <a:solidFill>
                  <a:srgbClr val="0066FF"/>
                </a:solidFill>
                <a:latin typeface="Verdana" pitchFamily="34" charset="0"/>
              </a:rPr>
              <a:t>quality retail</a:t>
            </a:r>
          </a:p>
          <a:p>
            <a:pPr defTabSz="735013">
              <a:spcBef>
                <a:spcPct val="40000"/>
              </a:spcBef>
              <a:buFontTx/>
              <a:buChar char="•"/>
              <a:tabLst>
                <a:tab pos="280988" algn="l"/>
                <a:tab pos="455613" algn="l"/>
                <a:tab pos="695325" algn="l"/>
                <a:tab pos="1787525" algn="l"/>
              </a:tabLst>
            </a:pPr>
            <a:r>
              <a:rPr lang="en-US">
                <a:latin typeface="Verdana" pitchFamily="34" charset="0"/>
              </a:rPr>
              <a:t> Instead of merely selling goods, manufacturers 	would </a:t>
            </a:r>
            <a:r>
              <a:rPr lang="en-US" b="1">
                <a:solidFill>
                  <a:srgbClr val="0066FF"/>
                </a:solidFill>
                <a:latin typeface="Verdana" pitchFamily="34" charset="0"/>
              </a:rPr>
              <a:t>retain ownership</a:t>
            </a:r>
            <a:r>
              <a:rPr lang="en-US">
                <a:latin typeface="Verdana" pitchFamily="34" charset="0"/>
              </a:rPr>
              <a:t>, and lease or rent 	products</a:t>
            </a:r>
          </a:p>
          <a:p>
            <a:pPr defTabSz="735013">
              <a:spcBef>
                <a:spcPct val="40000"/>
              </a:spcBef>
              <a:buFontTx/>
              <a:buChar char="•"/>
              <a:tabLst>
                <a:tab pos="280988" algn="l"/>
                <a:tab pos="455613" algn="l"/>
                <a:tab pos="695325" algn="l"/>
                <a:tab pos="1787525" algn="l"/>
              </a:tabLst>
            </a:pPr>
            <a:r>
              <a:rPr lang="en-US">
                <a:latin typeface="Verdana" pitchFamily="34" charset="0"/>
              </a:rPr>
              <a:t> Manufacturers would remain responsible for their 	products and </a:t>
            </a:r>
            <a:r>
              <a:rPr lang="en-US" b="1">
                <a:solidFill>
                  <a:srgbClr val="0066FF"/>
                </a:solidFill>
                <a:latin typeface="Verdana" pitchFamily="34" charset="0"/>
              </a:rPr>
              <a:t>provide service</a:t>
            </a:r>
            <a:r>
              <a:rPr lang="en-US">
                <a:latin typeface="Verdana" pitchFamily="34" charset="0"/>
              </a:rPr>
              <a:t> to their customers 	by advising them on</a:t>
            </a:r>
          </a:p>
        </p:txBody>
      </p:sp>
      <p:sp>
        <p:nvSpPr>
          <p:cNvPr id="121884" name="Text Box 28"/>
          <p:cNvSpPr txBox="1">
            <a:spLocks noChangeArrowheads="1"/>
          </p:cNvSpPr>
          <p:nvPr/>
        </p:nvSpPr>
        <p:spPr bwMode="auto">
          <a:xfrm>
            <a:off x="900113" y="4486275"/>
            <a:ext cx="7972425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271463">
              <a:spcBef>
                <a:spcPct val="30000"/>
              </a:spcBef>
            </a:pPr>
            <a:r>
              <a:rPr lang="en-US">
                <a:latin typeface="Verdana" pitchFamily="34" charset="0"/>
              </a:rPr>
              <a:t>- upkeep of products</a:t>
            </a:r>
          </a:p>
          <a:p>
            <a:pPr defTabSz="271463">
              <a:spcBef>
                <a:spcPct val="30000"/>
              </a:spcBef>
            </a:pPr>
            <a:r>
              <a:rPr lang="en-US">
                <a:latin typeface="Verdana" pitchFamily="34" charset="0"/>
              </a:rPr>
              <a:t>- how to extend usefulness with the least amount 	of energy and materials use</a:t>
            </a:r>
          </a:p>
          <a:p>
            <a:pPr defTabSz="271463">
              <a:spcBef>
                <a:spcPct val="30000"/>
              </a:spcBef>
            </a:pPr>
            <a:r>
              <a:rPr lang="en-US">
                <a:latin typeface="Verdana" pitchFamily="34" charset="0"/>
              </a:rPr>
              <a:t>- upgrades and other changes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81" grpId="0" uiExpand="1" build="p" bldLvl="2"/>
      <p:bldP spid="12188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90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066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3907" name="Picture 3"/>
          <p:cNvPicPr>
            <a:picLocks noChangeAspect="1" noChangeArrowheads="1"/>
          </p:cNvPicPr>
          <p:nvPr/>
        </p:nvPicPr>
        <p:blipFill>
          <a:blip r:embed="rId4"/>
          <a:srcRect t="3813" b="3813"/>
          <a:stretch>
            <a:fillRect/>
          </a:stretch>
        </p:blipFill>
        <p:spPr bwMode="auto">
          <a:xfrm>
            <a:off x="0" y="0"/>
            <a:ext cx="1482725" cy="686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3908" name="Rectangle 4"/>
          <p:cNvSpPr>
            <a:spLocks noChangeArrowheads="1"/>
          </p:cNvSpPr>
          <p:nvPr/>
        </p:nvSpPr>
        <p:spPr bwMode="auto">
          <a:xfrm>
            <a:off x="914400" y="0"/>
            <a:ext cx="8229600" cy="1181100"/>
          </a:xfrm>
          <a:prstGeom prst="rect">
            <a:avLst/>
          </a:prstGeom>
          <a:gradFill rotWithShape="0">
            <a:gsLst>
              <a:gs pos="0">
                <a:srgbClr val="9999FF">
                  <a:gamma/>
                  <a:tint val="0"/>
                  <a:invGamma/>
                </a:srgbClr>
              </a:gs>
              <a:gs pos="100000">
                <a:srgbClr val="9999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909" name="Rectangle 5"/>
          <p:cNvSpPr>
            <a:spLocks noChangeArrowheads="1"/>
          </p:cNvSpPr>
          <p:nvPr/>
        </p:nvSpPr>
        <p:spPr bwMode="auto">
          <a:xfrm>
            <a:off x="985838" y="9525"/>
            <a:ext cx="73723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3600" b="1">
                <a:latin typeface="Verdana" pitchFamily="34" charset="0"/>
              </a:rPr>
              <a:t>Public Consumption and Sustainable Credit</a:t>
            </a:r>
          </a:p>
        </p:txBody>
      </p:sp>
      <p:sp>
        <p:nvSpPr>
          <p:cNvPr id="123910" name="AutoShape 6"/>
          <p:cNvSpPr>
            <a:spLocks noChangeArrowheads="1"/>
          </p:cNvSpPr>
          <p:nvPr/>
        </p:nvSpPr>
        <p:spPr bwMode="auto">
          <a:xfrm>
            <a:off x="252413" y="1182688"/>
            <a:ext cx="8891587" cy="806450"/>
          </a:xfrm>
          <a:prstGeom prst="roundRect">
            <a:avLst>
              <a:gd name="adj" fmla="val 23130"/>
            </a:avLst>
          </a:prstGeom>
          <a:gradFill rotWithShape="0">
            <a:gsLst>
              <a:gs pos="0">
                <a:srgbClr val="E1FFE1"/>
              </a:gs>
              <a:gs pos="100000">
                <a:srgbClr val="E1FFE1">
                  <a:gamma/>
                  <a:tint val="0"/>
                  <a:invGamma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911" name="Line 7"/>
          <p:cNvSpPr>
            <a:spLocks noChangeShapeType="1"/>
          </p:cNvSpPr>
          <p:nvPr/>
        </p:nvSpPr>
        <p:spPr bwMode="auto">
          <a:xfrm>
            <a:off x="298450" y="1181100"/>
            <a:ext cx="8845550" cy="0"/>
          </a:xfrm>
          <a:prstGeom prst="line">
            <a:avLst/>
          </a:prstGeom>
          <a:noFill/>
          <a:ln w="76200">
            <a:solidFill>
              <a:srgbClr val="339933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123912" name="Picture 8" descr="wwlogo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712200" y="6396038"/>
            <a:ext cx="430213" cy="454025"/>
          </a:xfrm>
          <a:prstGeom prst="rect">
            <a:avLst/>
          </a:prstGeom>
          <a:noFill/>
        </p:spPr>
      </p:pic>
      <p:sp>
        <p:nvSpPr>
          <p:cNvPr id="123913" name="Text Box 9"/>
          <p:cNvSpPr txBox="1">
            <a:spLocks noChangeArrowheads="1"/>
          </p:cNvSpPr>
          <p:nvPr/>
        </p:nvSpPr>
        <p:spPr bwMode="auto">
          <a:xfrm>
            <a:off x="608013" y="1582738"/>
            <a:ext cx="8286750" cy="169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735013">
              <a:spcBef>
                <a:spcPct val="40000"/>
              </a:spcBef>
              <a:buFontTx/>
              <a:buChar char="•"/>
              <a:tabLst>
                <a:tab pos="280988" algn="l"/>
                <a:tab pos="455613" algn="l"/>
                <a:tab pos="695325" algn="l"/>
                <a:tab pos="1787525" algn="l"/>
              </a:tabLst>
            </a:pPr>
            <a:r>
              <a:rPr lang="en-US">
                <a:latin typeface="Verdana" pitchFamily="34" charset="0"/>
              </a:rPr>
              <a:t> Improving consumption patterns is not enough, 	</a:t>
            </a:r>
            <a:r>
              <a:rPr lang="en-US" b="1">
                <a:solidFill>
                  <a:srgbClr val="0066FF"/>
                </a:solidFill>
                <a:latin typeface="Verdana" pitchFamily="34" charset="0"/>
              </a:rPr>
              <a:t>moderation</a:t>
            </a:r>
            <a:r>
              <a:rPr lang="en-US">
                <a:latin typeface="Verdana" pitchFamily="34" charset="0"/>
              </a:rPr>
              <a:t> in overall consumption is required</a:t>
            </a:r>
          </a:p>
          <a:p>
            <a:pPr defTabSz="735013">
              <a:spcBef>
                <a:spcPct val="40000"/>
              </a:spcBef>
              <a:buFontTx/>
              <a:buChar char="•"/>
              <a:tabLst>
                <a:tab pos="280988" algn="l"/>
                <a:tab pos="455613" algn="l"/>
                <a:tab pos="695325" algn="l"/>
                <a:tab pos="1787525" algn="l"/>
              </a:tabLst>
            </a:pPr>
            <a:r>
              <a:rPr lang="en-US">
                <a:latin typeface="Verdana" pitchFamily="34" charset="0"/>
              </a:rPr>
              <a:t> Several measures can be taken to </a:t>
            </a:r>
            <a:r>
              <a:rPr lang="en-US" b="1">
                <a:solidFill>
                  <a:srgbClr val="0066FF"/>
                </a:solidFill>
                <a:latin typeface="Verdana" pitchFamily="34" charset="0"/>
              </a:rPr>
              <a:t>discourage 	excessive consumption</a:t>
            </a:r>
            <a:r>
              <a:rPr lang="en-US">
                <a:latin typeface="Verdana" pitchFamily="34" charset="0"/>
              </a:rPr>
              <a:t> </a:t>
            </a:r>
          </a:p>
        </p:txBody>
      </p:sp>
      <p:sp>
        <p:nvSpPr>
          <p:cNvPr id="123917" name="Text Box 13"/>
          <p:cNvSpPr txBox="1">
            <a:spLocks noChangeArrowheads="1"/>
          </p:cNvSpPr>
          <p:nvPr/>
        </p:nvSpPr>
        <p:spPr bwMode="auto">
          <a:xfrm>
            <a:off x="628650" y="5257800"/>
            <a:ext cx="7743825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271463">
              <a:spcBef>
                <a:spcPct val="40000"/>
              </a:spcBef>
              <a:buFontTx/>
              <a:buChar char="•"/>
            </a:pPr>
            <a:endParaRPr lang="en-US">
              <a:latin typeface="Verdana" pitchFamily="34" charset="0"/>
            </a:endParaRPr>
          </a:p>
          <a:p>
            <a:pPr defTabSz="271463">
              <a:spcBef>
                <a:spcPct val="50000"/>
              </a:spcBef>
            </a:pPr>
            <a:endParaRPr lang="en-US">
              <a:latin typeface="Verdana" pitchFamily="34" charset="0"/>
            </a:endParaRPr>
          </a:p>
        </p:txBody>
      </p:sp>
      <p:pic>
        <p:nvPicPr>
          <p:cNvPr id="123920" name="Picture 16" descr="shopping crop feathered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01863" y="3536950"/>
            <a:ext cx="5256212" cy="3016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95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066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5955" name="Picture 3"/>
          <p:cNvPicPr>
            <a:picLocks noChangeAspect="1" noChangeArrowheads="1"/>
          </p:cNvPicPr>
          <p:nvPr/>
        </p:nvPicPr>
        <p:blipFill>
          <a:blip r:embed="rId4"/>
          <a:srcRect t="3813" b="3813"/>
          <a:stretch>
            <a:fillRect/>
          </a:stretch>
        </p:blipFill>
        <p:spPr bwMode="auto">
          <a:xfrm>
            <a:off x="0" y="0"/>
            <a:ext cx="1482725" cy="686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5956" name="Rectangle 4"/>
          <p:cNvSpPr>
            <a:spLocks noChangeArrowheads="1"/>
          </p:cNvSpPr>
          <p:nvPr/>
        </p:nvSpPr>
        <p:spPr bwMode="auto">
          <a:xfrm>
            <a:off x="914400" y="0"/>
            <a:ext cx="8229600" cy="1181100"/>
          </a:xfrm>
          <a:prstGeom prst="rect">
            <a:avLst/>
          </a:prstGeom>
          <a:gradFill rotWithShape="0">
            <a:gsLst>
              <a:gs pos="0">
                <a:srgbClr val="9999FF">
                  <a:gamma/>
                  <a:tint val="0"/>
                  <a:invGamma/>
                </a:srgbClr>
              </a:gs>
              <a:gs pos="100000">
                <a:srgbClr val="9999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5957" name="Rectangle 5"/>
          <p:cNvSpPr>
            <a:spLocks noChangeArrowheads="1"/>
          </p:cNvSpPr>
          <p:nvPr/>
        </p:nvSpPr>
        <p:spPr bwMode="auto">
          <a:xfrm>
            <a:off x="985838" y="9525"/>
            <a:ext cx="73723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3600" b="1">
                <a:latin typeface="Verdana" pitchFamily="34" charset="0"/>
              </a:rPr>
              <a:t>Reducing Excessive Consumption</a:t>
            </a:r>
          </a:p>
        </p:txBody>
      </p:sp>
      <p:sp>
        <p:nvSpPr>
          <p:cNvPr id="125959" name="Line 7"/>
          <p:cNvSpPr>
            <a:spLocks noChangeShapeType="1"/>
          </p:cNvSpPr>
          <p:nvPr/>
        </p:nvSpPr>
        <p:spPr bwMode="auto">
          <a:xfrm>
            <a:off x="298450" y="1181100"/>
            <a:ext cx="8845550" cy="0"/>
          </a:xfrm>
          <a:prstGeom prst="line">
            <a:avLst/>
          </a:prstGeom>
          <a:noFill/>
          <a:ln w="76200">
            <a:solidFill>
              <a:srgbClr val="339933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125960" name="Picture 8" descr="wwlogo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712200" y="6396038"/>
            <a:ext cx="430213" cy="454025"/>
          </a:xfrm>
          <a:prstGeom prst="rect">
            <a:avLst/>
          </a:prstGeom>
          <a:noFill/>
        </p:spPr>
      </p:pic>
      <p:grpSp>
        <p:nvGrpSpPr>
          <p:cNvPr id="125972" name="Group 20"/>
          <p:cNvGrpSpPr>
            <a:grpSpLocks/>
          </p:cNvGrpSpPr>
          <p:nvPr/>
        </p:nvGrpSpPr>
        <p:grpSpPr bwMode="auto">
          <a:xfrm>
            <a:off x="969963" y="3944938"/>
            <a:ext cx="8174037" cy="2913062"/>
            <a:chOff x="611" y="2485"/>
            <a:chExt cx="5149" cy="1835"/>
          </a:xfrm>
        </p:grpSpPr>
        <p:sp>
          <p:nvSpPr>
            <p:cNvPr id="125965" name="Rectangle 13"/>
            <p:cNvSpPr>
              <a:spLocks noChangeArrowheads="1"/>
            </p:cNvSpPr>
            <p:nvPr/>
          </p:nvSpPr>
          <p:spPr bwMode="auto">
            <a:xfrm>
              <a:off x="611" y="2485"/>
              <a:ext cx="5149" cy="1835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5967" name="Text Box 15"/>
            <p:cNvSpPr txBox="1">
              <a:spLocks noChangeArrowheads="1"/>
            </p:cNvSpPr>
            <p:nvPr/>
          </p:nvSpPr>
          <p:spPr bwMode="auto">
            <a:xfrm>
              <a:off x="617" y="2494"/>
              <a:ext cx="514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Overcoming “Infrastructure of Consumption”</a:t>
              </a:r>
            </a:p>
          </p:txBody>
        </p:sp>
        <p:sp>
          <p:nvSpPr>
            <p:cNvPr id="125969" name="Text Box 17"/>
            <p:cNvSpPr txBox="1">
              <a:spLocks noChangeArrowheads="1"/>
            </p:cNvSpPr>
            <p:nvPr/>
          </p:nvSpPr>
          <p:spPr bwMode="auto">
            <a:xfrm>
              <a:off x="2007" y="2905"/>
              <a:ext cx="3668" cy="1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  <a:tabLst>
                  <a:tab pos="230188" algn="l"/>
                </a:tabLst>
              </a:pPr>
              <a:r>
                <a:rPr lang="en-US">
                  <a:latin typeface="Verdana" pitchFamily="34" charset="0"/>
                  <a:ea typeface="MS P????"/>
                  <a:cs typeface="MS P????"/>
                </a:rPr>
                <a:t>- current infrastructure makes 	environmental choices difficult, if 	not impossible (e.g., sprawling, 	car-oriented settlement patterns 	discourage walking or biking)</a:t>
              </a:r>
            </a:p>
          </p:txBody>
        </p:sp>
        <p:pic>
          <p:nvPicPr>
            <p:cNvPr id="125970" name="Picture 18" descr="SUBURB1"/>
            <p:cNvPicPr>
              <a:picLocks noChangeAspect="1" noChangeArrowheads="1"/>
            </p:cNvPicPr>
            <p:nvPr/>
          </p:nvPicPr>
          <p:blipFill>
            <a:blip r:embed="rId6"/>
            <a:srcRect t="25984"/>
            <a:stretch>
              <a:fillRect/>
            </a:stretch>
          </p:blipFill>
          <p:spPr bwMode="auto">
            <a:xfrm>
              <a:off x="612" y="2910"/>
              <a:ext cx="1360" cy="1410"/>
            </a:xfrm>
            <a:prstGeom prst="rect">
              <a:avLst/>
            </a:prstGeom>
            <a:noFill/>
          </p:spPr>
        </p:pic>
      </p:grpSp>
      <p:grpSp>
        <p:nvGrpSpPr>
          <p:cNvPr id="125976" name="Group 24"/>
          <p:cNvGrpSpPr>
            <a:grpSpLocks/>
          </p:cNvGrpSpPr>
          <p:nvPr/>
        </p:nvGrpSpPr>
        <p:grpSpPr bwMode="auto">
          <a:xfrm>
            <a:off x="969963" y="1243013"/>
            <a:ext cx="8174037" cy="2757487"/>
            <a:chOff x="611" y="783"/>
            <a:chExt cx="5149" cy="1737"/>
          </a:xfrm>
        </p:grpSpPr>
        <p:sp>
          <p:nvSpPr>
            <p:cNvPr id="125964" name="Rectangle 12"/>
            <p:cNvSpPr>
              <a:spLocks noChangeArrowheads="1"/>
            </p:cNvSpPr>
            <p:nvPr/>
          </p:nvSpPr>
          <p:spPr bwMode="auto">
            <a:xfrm>
              <a:off x="611" y="784"/>
              <a:ext cx="5149" cy="1727"/>
            </a:xfrm>
            <a:prstGeom prst="rect">
              <a:avLst/>
            </a:prstGeom>
            <a:gradFill rotWithShape="0">
              <a:gsLst>
                <a:gs pos="0">
                  <a:srgbClr val="E1FFE1"/>
                </a:gs>
                <a:gs pos="100000">
                  <a:srgbClr val="E1FFE1">
                    <a:gamma/>
                    <a:tint val="0"/>
                    <a:invGamma/>
                  </a:srgb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5966" name="Text Box 14"/>
            <p:cNvSpPr txBox="1">
              <a:spLocks noChangeArrowheads="1"/>
            </p:cNvSpPr>
            <p:nvPr/>
          </p:nvSpPr>
          <p:spPr bwMode="auto">
            <a:xfrm>
              <a:off x="617" y="783"/>
              <a:ext cx="514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Public vs Private Consumption</a:t>
              </a:r>
            </a:p>
          </p:txBody>
        </p:sp>
        <p:sp>
          <p:nvSpPr>
            <p:cNvPr id="125968" name="Text Box 16"/>
            <p:cNvSpPr txBox="1">
              <a:spLocks noChangeArrowheads="1"/>
            </p:cNvSpPr>
            <p:nvPr/>
          </p:nvSpPr>
          <p:spPr bwMode="auto">
            <a:xfrm>
              <a:off x="2007" y="1188"/>
              <a:ext cx="3690" cy="1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  <a:tabLst>
                  <a:tab pos="230188" algn="l"/>
                </a:tabLst>
              </a:pPr>
              <a:r>
                <a:rPr lang="en-US">
                  <a:latin typeface="Verdana" pitchFamily="34" charset="0"/>
                  <a:ea typeface="MS P????"/>
                  <a:cs typeface="MS P????"/>
                </a:rPr>
                <a:t>- organized sharing reduces 	multiplication of goods on a grand 	scale (i.e., car-sharing programs, 	community tool-sharing 	arrangements)</a:t>
              </a:r>
            </a:p>
          </p:txBody>
        </p:sp>
        <p:pic>
          <p:nvPicPr>
            <p:cNvPr id="125973" name="Picture 21" descr="car in motion stx"/>
            <p:cNvPicPr>
              <a:picLocks noChangeAspect="1" noChangeArrowheads="1"/>
            </p:cNvPicPr>
            <p:nvPr/>
          </p:nvPicPr>
          <p:blipFill>
            <a:blip r:embed="rId7"/>
            <a:srcRect l="11789" t="11597" r="40607"/>
            <a:stretch>
              <a:fillRect/>
            </a:stretch>
          </p:blipFill>
          <p:spPr bwMode="auto">
            <a:xfrm>
              <a:off x="612" y="1197"/>
              <a:ext cx="1343" cy="1323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00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066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8003" name="Picture 3"/>
          <p:cNvPicPr>
            <a:picLocks noChangeAspect="1" noChangeArrowheads="1"/>
          </p:cNvPicPr>
          <p:nvPr/>
        </p:nvPicPr>
        <p:blipFill>
          <a:blip r:embed="rId4"/>
          <a:srcRect t="3813" b="3813"/>
          <a:stretch>
            <a:fillRect/>
          </a:stretch>
        </p:blipFill>
        <p:spPr bwMode="auto">
          <a:xfrm>
            <a:off x="0" y="0"/>
            <a:ext cx="1482725" cy="686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8004" name="Rectangle 4"/>
          <p:cNvSpPr>
            <a:spLocks noChangeArrowheads="1"/>
          </p:cNvSpPr>
          <p:nvPr/>
        </p:nvSpPr>
        <p:spPr bwMode="auto">
          <a:xfrm>
            <a:off x="914400" y="0"/>
            <a:ext cx="8229600" cy="1181100"/>
          </a:xfrm>
          <a:prstGeom prst="rect">
            <a:avLst/>
          </a:prstGeom>
          <a:gradFill rotWithShape="0">
            <a:gsLst>
              <a:gs pos="0">
                <a:srgbClr val="9999FF">
                  <a:gamma/>
                  <a:tint val="0"/>
                  <a:invGamma/>
                </a:srgbClr>
              </a:gs>
              <a:gs pos="100000">
                <a:srgbClr val="9999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8005" name="Rectangle 5"/>
          <p:cNvSpPr>
            <a:spLocks noChangeArrowheads="1"/>
          </p:cNvSpPr>
          <p:nvPr/>
        </p:nvSpPr>
        <p:spPr bwMode="auto">
          <a:xfrm>
            <a:off x="985838" y="9525"/>
            <a:ext cx="73723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3600" b="1">
                <a:latin typeface="Verdana" pitchFamily="34" charset="0"/>
              </a:rPr>
              <a:t>Reducing Excessive Consumption</a:t>
            </a:r>
          </a:p>
        </p:txBody>
      </p:sp>
      <p:sp>
        <p:nvSpPr>
          <p:cNvPr id="128006" name="Line 6"/>
          <p:cNvSpPr>
            <a:spLocks noChangeShapeType="1"/>
          </p:cNvSpPr>
          <p:nvPr/>
        </p:nvSpPr>
        <p:spPr bwMode="auto">
          <a:xfrm>
            <a:off x="298450" y="1181100"/>
            <a:ext cx="8845550" cy="0"/>
          </a:xfrm>
          <a:prstGeom prst="line">
            <a:avLst/>
          </a:prstGeom>
          <a:noFill/>
          <a:ln w="76200">
            <a:solidFill>
              <a:srgbClr val="339933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128007" name="Picture 7" descr="wwlogo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712200" y="6396038"/>
            <a:ext cx="430213" cy="454025"/>
          </a:xfrm>
          <a:prstGeom prst="rect">
            <a:avLst/>
          </a:prstGeom>
          <a:noFill/>
        </p:spPr>
      </p:pic>
      <p:grpSp>
        <p:nvGrpSpPr>
          <p:cNvPr id="128016" name="Group 16"/>
          <p:cNvGrpSpPr>
            <a:grpSpLocks/>
          </p:cNvGrpSpPr>
          <p:nvPr/>
        </p:nvGrpSpPr>
        <p:grpSpPr bwMode="auto">
          <a:xfrm>
            <a:off x="969963" y="1243013"/>
            <a:ext cx="8288337" cy="2743200"/>
            <a:chOff x="611" y="783"/>
            <a:chExt cx="5221" cy="1728"/>
          </a:xfrm>
        </p:grpSpPr>
        <p:sp>
          <p:nvSpPr>
            <p:cNvPr id="128008" name="Rectangle 8"/>
            <p:cNvSpPr>
              <a:spLocks noChangeArrowheads="1"/>
            </p:cNvSpPr>
            <p:nvPr/>
          </p:nvSpPr>
          <p:spPr bwMode="auto">
            <a:xfrm>
              <a:off x="611" y="784"/>
              <a:ext cx="5149" cy="1727"/>
            </a:xfrm>
            <a:prstGeom prst="rect">
              <a:avLst/>
            </a:prstGeom>
            <a:gradFill rotWithShape="0">
              <a:gsLst>
                <a:gs pos="0">
                  <a:srgbClr val="E1FFE1"/>
                </a:gs>
                <a:gs pos="100000">
                  <a:srgbClr val="E1FFE1">
                    <a:gamma/>
                    <a:tint val="0"/>
                    <a:invGamma/>
                  </a:srgb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10" name="Text Box 10"/>
            <p:cNvSpPr txBox="1">
              <a:spLocks noChangeArrowheads="1"/>
            </p:cNvSpPr>
            <p:nvPr/>
          </p:nvSpPr>
          <p:spPr bwMode="auto">
            <a:xfrm>
              <a:off x="617" y="783"/>
              <a:ext cx="514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Tackling Consumer Credit</a:t>
              </a:r>
            </a:p>
          </p:txBody>
        </p:sp>
        <p:sp>
          <p:nvSpPr>
            <p:cNvPr id="128012" name="Text Box 12"/>
            <p:cNvSpPr txBox="1">
              <a:spLocks noChangeArrowheads="1"/>
            </p:cNvSpPr>
            <p:nvPr/>
          </p:nvSpPr>
          <p:spPr bwMode="auto">
            <a:xfrm>
              <a:off x="1800" y="1098"/>
              <a:ext cx="4032" cy="13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  <a:tabLst>
                  <a:tab pos="230188" algn="l"/>
                </a:tabLst>
              </a:pPr>
              <a:r>
                <a:rPr lang="en-US">
                  <a:latin typeface="Verdana" pitchFamily="34" charset="0"/>
                  <a:ea typeface="MS P????"/>
                  <a:cs typeface="MS P????"/>
                </a:rPr>
                <a:t>- advertising and the easy availability 	of credit cards compel people to 	make purchases beyond their means </a:t>
              </a:r>
            </a:p>
            <a:p>
              <a:pPr eaLnBrk="1" hangingPunct="1">
                <a:spcBef>
                  <a:spcPct val="50000"/>
                </a:spcBef>
                <a:tabLst>
                  <a:tab pos="230188" algn="l"/>
                </a:tabLst>
              </a:pPr>
              <a:r>
                <a:rPr lang="en-US">
                  <a:latin typeface="Verdana" pitchFamily="34" charset="0"/>
                  <a:ea typeface="MS P????"/>
                  <a:cs typeface="MS P????"/>
                </a:rPr>
                <a:t>- U.S. consumers’ debts are now 	growing twice as fast as their incomes</a:t>
              </a:r>
            </a:p>
          </p:txBody>
        </p:sp>
        <p:pic>
          <p:nvPicPr>
            <p:cNvPr id="128014" name="Picture 14" descr="credit cards"/>
            <p:cNvPicPr>
              <a:picLocks noChangeAspect="1" noChangeArrowheads="1"/>
            </p:cNvPicPr>
            <p:nvPr/>
          </p:nvPicPr>
          <p:blipFill>
            <a:blip r:embed="rId6" cstate="print"/>
            <a:srcRect l="16640" r="3915"/>
            <a:stretch>
              <a:fillRect/>
            </a:stretch>
          </p:blipFill>
          <p:spPr bwMode="auto">
            <a:xfrm>
              <a:off x="624" y="1520"/>
              <a:ext cx="1178" cy="989"/>
            </a:xfrm>
            <a:prstGeom prst="rect">
              <a:avLst/>
            </a:prstGeom>
            <a:noFill/>
          </p:spPr>
        </p:pic>
      </p:grpSp>
      <p:grpSp>
        <p:nvGrpSpPr>
          <p:cNvPr id="128018" name="Group 18"/>
          <p:cNvGrpSpPr>
            <a:grpSpLocks/>
          </p:cNvGrpSpPr>
          <p:nvPr/>
        </p:nvGrpSpPr>
        <p:grpSpPr bwMode="auto">
          <a:xfrm>
            <a:off x="969963" y="3944938"/>
            <a:ext cx="8174037" cy="2913062"/>
            <a:chOff x="611" y="2485"/>
            <a:chExt cx="5149" cy="1835"/>
          </a:xfrm>
        </p:grpSpPr>
        <p:sp>
          <p:nvSpPr>
            <p:cNvPr id="128009" name="Rectangle 9"/>
            <p:cNvSpPr>
              <a:spLocks noChangeArrowheads="1"/>
            </p:cNvSpPr>
            <p:nvPr/>
          </p:nvSpPr>
          <p:spPr bwMode="auto">
            <a:xfrm>
              <a:off x="611" y="2485"/>
              <a:ext cx="5149" cy="1835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11" name="Text Box 11"/>
            <p:cNvSpPr txBox="1">
              <a:spLocks noChangeArrowheads="1"/>
            </p:cNvSpPr>
            <p:nvPr/>
          </p:nvSpPr>
          <p:spPr bwMode="auto">
            <a:xfrm>
              <a:off x="617" y="2494"/>
              <a:ext cx="514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Feebates</a:t>
              </a:r>
            </a:p>
          </p:txBody>
        </p:sp>
        <p:sp>
          <p:nvSpPr>
            <p:cNvPr id="128013" name="Text Box 13"/>
            <p:cNvSpPr txBox="1">
              <a:spLocks noChangeArrowheads="1"/>
            </p:cNvSpPr>
            <p:nvPr/>
          </p:nvSpPr>
          <p:spPr bwMode="auto">
            <a:xfrm>
              <a:off x="1791" y="2905"/>
              <a:ext cx="3668" cy="9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  <a:tabLst>
                  <a:tab pos="230188" algn="l"/>
                </a:tabLst>
              </a:pPr>
              <a:r>
                <a:rPr lang="en-US">
                  <a:latin typeface="Verdana" pitchFamily="34" charset="0"/>
                  <a:ea typeface="MS P????"/>
                  <a:cs typeface="MS P????"/>
                </a:rPr>
                <a:t>- governments could offer tax 	rebates for environmentally-	benign products, while taxing 	those that fall below standards</a:t>
              </a:r>
            </a:p>
          </p:txBody>
        </p:sp>
        <p:sp>
          <p:nvSpPr>
            <p:cNvPr id="128017" name="Text Box 17"/>
            <p:cNvSpPr txBox="1">
              <a:spLocks noChangeArrowheads="1"/>
            </p:cNvSpPr>
            <p:nvPr/>
          </p:nvSpPr>
          <p:spPr bwMode="auto">
            <a:xfrm>
              <a:off x="711" y="2881"/>
              <a:ext cx="837" cy="127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tIns="0" bIns="19080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0" b="1">
                  <a:solidFill>
                    <a:srgbClr val="008000"/>
                  </a:solidFill>
                  <a:latin typeface="Garamond" pitchFamily="18" charset="0"/>
                </a:rPr>
                <a:t>$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066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0051" name="Picture 3"/>
          <p:cNvPicPr>
            <a:picLocks noChangeAspect="1" noChangeArrowheads="1"/>
          </p:cNvPicPr>
          <p:nvPr/>
        </p:nvPicPr>
        <p:blipFill>
          <a:blip r:embed="rId4"/>
          <a:srcRect t="3813" b="3813"/>
          <a:stretch>
            <a:fillRect/>
          </a:stretch>
        </p:blipFill>
        <p:spPr bwMode="auto">
          <a:xfrm>
            <a:off x="0" y="0"/>
            <a:ext cx="1482725" cy="686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0052" name="Rectangle 4"/>
          <p:cNvSpPr>
            <a:spLocks noChangeArrowheads="1"/>
          </p:cNvSpPr>
          <p:nvPr/>
        </p:nvSpPr>
        <p:spPr bwMode="auto">
          <a:xfrm>
            <a:off x="914400" y="0"/>
            <a:ext cx="8229600" cy="1181100"/>
          </a:xfrm>
          <a:prstGeom prst="rect">
            <a:avLst/>
          </a:prstGeom>
          <a:gradFill rotWithShape="0">
            <a:gsLst>
              <a:gs pos="0">
                <a:srgbClr val="9999FF">
                  <a:gamma/>
                  <a:tint val="0"/>
                  <a:invGamma/>
                </a:srgbClr>
              </a:gs>
              <a:gs pos="100000">
                <a:srgbClr val="9999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0053" name="Rectangle 5"/>
          <p:cNvSpPr>
            <a:spLocks noChangeArrowheads="1"/>
          </p:cNvSpPr>
          <p:nvPr/>
        </p:nvSpPr>
        <p:spPr bwMode="auto">
          <a:xfrm>
            <a:off x="1271588" y="9525"/>
            <a:ext cx="73723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3600" b="1">
                <a:latin typeface="Verdana" pitchFamily="34" charset="0"/>
              </a:rPr>
              <a:t>Escaping the                Work-and-Spend Trap</a:t>
            </a:r>
          </a:p>
        </p:txBody>
      </p:sp>
      <p:pic>
        <p:nvPicPr>
          <p:cNvPr id="130055" name="Picture 7" descr="wwlogo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712200" y="6396038"/>
            <a:ext cx="430213" cy="454025"/>
          </a:xfrm>
          <a:prstGeom prst="rect">
            <a:avLst/>
          </a:prstGeom>
          <a:noFill/>
        </p:spPr>
      </p:pic>
      <p:sp>
        <p:nvSpPr>
          <p:cNvPr id="130062" name="AutoShape 14"/>
          <p:cNvSpPr>
            <a:spLocks noChangeArrowheads="1"/>
          </p:cNvSpPr>
          <p:nvPr/>
        </p:nvSpPr>
        <p:spPr bwMode="auto">
          <a:xfrm>
            <a:off x="252413" y="1182688"/>
            <a:ext cx="8891587" cy="806450"/>
          </a:xfrm>
          <a:prstGeom prst="roundRect">
            <a:avLst>
              <a:gd name="adj" fmla="val 23130"/>
            </a:avLst>
          </a:prstGeom>
          <a:gradFill rotWithShape="0">
            <a:gsLst>
              <a:gs pos="0">
                <a:srgbClr val="E1FFE1"/>
              </a:gs>
              <a:gs pos="100000">
                <a:srgbClr val="E1FFE1">
                  <a:gamma/>
                  <a:tint val="0"/>
                  <a:invGamma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0054" name="Line 6"/>
          <p:cNvSpPr>
            <a:spLocks noChangeShapeType="1"/>
          </p:cNvSpPr>
          <p:nvPr/>
        </p:nvSpPr>
        <p:spPr bwMode="auto">
          <a:xfrm>
            <a:off x="298450" y="1181100"/>
            <a:ext cx="8845550" cy="0"/>
          </a:xfrm>
          <a:prstGeom prst="line">
            <a:avLst/>
          </a:prstGeom>
          <a:noFill/>
          <a:ln w="76200">
            <a:solidFill>
              <a:srgbClr val="339933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0063" name="Text Box 15"/>
          <p:cNvSpPr txBox="1">
            <a:spLocks noChangeArrowheads="1"/>
          </p:cNvSpPr>
          <p:nvPr/>
        </p:nvSpPr>
        <p:spPr bwMode="auto">
          <a:xfrm>
            <a:off x="350838" y="1539875"/>
            <a:ext cx="8286750" cy="476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735013">
              <a:spcBef>
                <a:spcPct val="40000"/>
              </a:spcBef>
              <a:buFontTx/>
              <a:buChar char="•"/>
              <a:tabLst>
                <a:tab pos="280988" algn="l"/>
                <a:tab pos="455613" algn="l"/>
                <a:tab pos="695325" algn="l"/>
                <a:tab pos="1787525" algn="l"/>
              </a:tabLst>
            </a:pPr>
            <a:r>
              <a:rPr lang="en-US">
                <a:latin typeface="Verdana" pitchFamily="34" charset="0"/>
              </a:rPr>
              <a:t> Greater disposable income translates into greater 	consumer purchases</a:t>
            </a:r>
          </a:p>
          <a:p>
            <a:pPr defTabSz="735013">
              <a:spcBef>
                <a:spcPct val="40000"/>
              </a:spcBef>
              <a:buFontTx/>
              <a:buChar char="•"/>
              <a:tabLst>
                <a:tab pos="280988" algn="l"/>
                <a:tab pos="455613" algn="l"/>
                <a:tab pos="695325" algn="l"/>
                <a:tab pos="1787525" algn="l"/>
              </a:tabLst>
            </a:pPr>
            <a:r>
              <a:rPr lang="en-US">
                <a:latin typeface="Verdana" pitchFamily="34" charset="0"/>
              </a:rPr>
              <a:t> Benefits associated with </a:t>
            </a:r>
            <a:r>
              <a:rPr lang="en-US" b="1">
                <a:solidFill>
                  <a:srgbClr val="0066FF"/>
                </a:solidFill>
                <a:latin typeface="Verdana" pitchFamily="34" charset="0"/>
              </a:rPr>
              <a:t>reducing work hours</a:t>
            </a:r>
            <a:r>
              <a:rPr lang="en-US">
                <a:latin typeface="Verdana" pitchFamily="34" charset="0"/>
              </a:rPr>
              <a:t>, 	and trading income for time:</a:t>
            </a:r>
          </a:p>
          <a:p>
            <a:pPr lvl="1" defTabSz="735013">
              <a:spcBef>
                <a:spcPct val="100000"/>
              </a:spcBef>
              <a:tabLst>
                <a:tab pos="280988" algn="l"/>
                <a:tab pos="455613" algn="l"/>
                <a:tab pos="695325" algn="l"/>
                <a:tab pos="1787525" algn="l"/>
              </a:tabLst>
            </a:pPr>
            <a:r>
              <a:rPr lang="en-US">
                <a:latin typeface="Verdana" pitchFamily="34" charset="0"/>
              </a:rPr>
              <a:t>- increase in quality of life</a:t>
            </a:r>
          </a:p>
          <a:p>
            <a:pPr lvl="1" defTabSz="735013">
              <a:spcBef>
                <a:spcPct val="40000"/>
              </a:spcBef>
              <a:tabLst>
                <a:tab pos="280988" algn="l"/>
                <a:tab pos="455613" algn="l"/>
                <a:tab pos="695325" algn="l"/>
                <a:tab pos="1787525" algn="l"/>
              </a:tabLst>
            </a:pPr>
            <a:r>
              <a:rPr lang="en-US">
                <a:latin typeface="Verdana" pitchFamily="34" charset="0"/>
              </a:rPr>
              <a:t>- creation of more jobs</a:t>
            </a:r>
          </a:p>
          <a:p>
            <a:pPr defTabSz="735013">
              <a:spcBef>
                <a:spcPct val="100000"/>
              </a:spcBef>
              <a:buFontTx/>
              <a:buChar char="•"/>
              <a:tabLst>
                <a:tab pos="280988" algn="l"/>
                <a:tab pos="455613" algn="l"/>
                <a:tab pos="695325" algn="l"/>
                <a:tab pos="1787525" algn="l"/>
              </a:tabLst>
            </a:pPr>
            <a:r>
              <a:rPr lang="en-US">
                <a:latin typeface="Verdana" pitchFamily="34" charset="0"/>
              </a:rPr>
              <a:t> Americans are working increasingly longer hours, 	while Europeans enjoy more </a:t>
            </a:r>
            <a:r>
              <a:rPr lang="en-US" b="1">
                <a:solidFill>
                  <a:srgbClr val="0066FF"/>
                </a:solidFill>
                <a:latin typeface="Verdana" pitchFamily="34" charset="0"/>
              </a:rPr>
              <a:t>leisure time</a:t>
            </a:r>
            <a:r>
              <a:rPr lang="en-US">
                <a:latin typeface="Verdana" pitchFamily="34" charset="0"/>
              </a:rPr>
              <a:t>, due to 	“time credit” systems, paid leaves, and job 	rotation schemes</a:t>
            </a:r>
          </a:p>
        </p:txBody>
      </p:sp>
      <p:pic>
        <p:nvPicPr>
          <p:cNvPr id="130065" name="Picture 17" descr="time feath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96038" y="2935288"/>
            <a:ext cx="1852612" cy="17764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63" grpId="0" uiExpand="1" build="p" bldLvl="2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066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2099" name="Picture 3"/>
          <p:cNvPicPr>
            <a:picLocks noChangeAspect="1" noChangeArrowheads="1"/>
          </p:cNvPicPr>
          <p:nvPr/>
        </p:nvPicPr>
        <p:blipFill>
          <a:blip r:embed="rId4"/>
          <a:srcRect t="3813" b="3813"/>
          <a:stretch>
            <a:fillRect/>
          </a:stretch>
        </p:blipFill>
        <p:spPr bwMode="auto">
          <a:xfrm>
            <a:off x="0" y="0"/>
            <a:ext cx="1482725" cy="686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2100" name="Rectangle 4"/>
          <p:cNvSpPr>
            <a:spLocks noChangeArrowheads="1"/>
          </p:cNvSpPr>
          <p:nvPr/>
        </p:nvSpPr>
        <p:spPr bwMode="auto">
          <a:xfrm>
            <a:off x="914400" y="0"/>
            <a:ext cx="8229600" cy="1181100"/>
          </a:xfrm>
          <a:prstGeom prst="rect">
            <a:avLst/>
          </a:prstGeom>
          <a:gradFill rotWithShape="0">
            <a:gsLst>
              <a:gs pos="0">
                <a:srgbClr val="9999FF">
                  <a:gamma/>
                  <a:tint val="0"/>
                  <a:invGamma/>
                </a:srgbClr>
              </a:gs>
              <a:gs pos="100000">
                <a:srgbClr val="9999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2101" name="Rectangle 5"/>
          <p:cNvSpPr>
            <a:spLocks noChangeArrowheads="1"/>
          </p:cNvSpPr>
          <p:nvPr/>
        </p:nvSpPr>
        <p:spPr bwMode="auto">
          <a:xfrm>
            <a:off x="1271588" y="9525"/>
            <a:ext cx="73723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3600" b="1">
                <a:latin typeface="Verdana" pitchFamily="34" charset="0"/>
              </a:rPr>
              <a:t>New Dynamics and Values</a:t>
            </a:r>
          </a:p>
        </p:txBody>
      </p:sp>
      <p:pic>
        <p:nvPicPr>
          <p:cNvPr id="132102" name="Picture 6" descr="wwlogo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712200" y="6396038"/>
            <a:ext cx="430213" cy="454025"/>
          </a:xfrm>
          <a:prstGeom prst="rect">
            <a:avLst/>
          </a:prstGeom>
          <a:noFill/>
        </p:spPr>
      </p:pic>
      <p:sp>
        <p:nvSpPr>
          <p:cNvPr id="132103" name="AutoShape 7"/>
          <p:cNvSpPr>
            <a:spLocks noChangeArrowheads="1"/>
          </p:cNvSpPr>
          <p:nvPr/>
        </p:nvSpPr>
        <p:spPr bwMode="auto">
          <a:xfrm>
            <a:off x="252413" y="1182688"/>
            <a:ext cx="8891587" cy="806450"/>
          </a:xfrm>
          <a:prstGeom prst="roundRect">
            <a:avLst>
              <a:gd name="adj" fmla="val 23130"/>
            </a:avLst>
          </a:prstGeom>
          <a:gradFill rotWithShape="0">
            <a:gsLst>
              <a:gs pos="0">
                <a:srgbClr val="E1FFE1"/>
              </a:gs>
              <a:gs pos="100000">
                <a:srgbClr val="E1FFE1">
                  <a:gamma/>
                  <a:tint val="0"/>
                  <a:invGamma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2104" name="Line 8"/>
          <p:cNvSpPr>
            <a:spLocks noChangeShapeType="1"/>
          </p:cNvSpPr>
          <p:nvPr/>
        </p:nvSpPr>
        <p:spPr bwMode="auto">
          <a:xfrm>
            <a:off x="298450" y="1181100"/>
            <a:ext cx="8845550" cy="0"/>
          </a:xfrm>
          <a:prstGeom prst="line">
            <a:avLst/>
          </a:prstGeom>
          <a:noFill/>
          <a:ln w="76200">
            <a:solidFill>
              <a:srgbClr val="339933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2105" name="Text Box 9"/>
          <p:cNvSpPr txBox="1">
            <a:spLocks noChangeArrowheads="1"/>
          </p:cNvSpPr>
          <p:nvPr/>
        </p:nvSpPr>
        <p:spPr bwMode="auto">
          <a:xfrm>
            <a:off x="536575" y="1539875"/>
            <a:ext cx="828675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735013">
              <a:lnSpc>
                <a:spcPct val="130000"/>
              </a:lnSpc>
              <a:spcBef>
                <a:spcPct val="40000"/>
              </a:spcBef>
              <a:buFontTx/>
              <a:buChar char="•"/>
              <a:tabLst>
                <a:tab pos="280988" algn="l"/>
                <a:tab pos="455613" algn="l"/>
                <a:tab pos="695325" algn="l"/>
                <a:tab pos="1787525" algn="l"/>
              </a:tabLst>
            </a:pPr>
            <a:r>
              <a:rPr lang="en-US">
                <a:latin typeface="Verdana" pitchFamily="34" charset="0"/>
              </a:rPr>
              <a:t> To move toward a </a:t>
            </a:r>
            <a:r>
              <a:rPr lang="en-US" b="1">
                <a:solidFill>
                  <a:srgbClr val="0066FF"/>
                </a:solidFill>
                <a:latin typeface="Verdana" pitchFamily="34" charset="0"/>
              </a:rPr>
              <a:t>less consumptive economy</a:t>
            </a:r>
            <a:r>
              <a:rPr lang="en-US">
                <a:latin typeface="Verdana" pitchFamily="34" charset="0"/>
              </a:rPr>
              <a:t>, 	we must abandon the outdated assumption that 	quantitative growth is unconditionally desirable, 	and instead embrace the notion of </a:t>
            </a:r>
            <a:r>
              <a:rPr lang="en-US" b="1">
                <a:solidFill>
                  <a:srgbClr val="0066FF"/>
                </a:solidFill>
                <a:latin typeface="Verdana" pitchFamily="34" charset="0"/>
              </a:rPr>
              <a:t>qualitative 	growth</a:t>
            </a:r>
          </a:p>
          <a:p>
            <a:pPr defTabSz="735013">
              <a:lnSpc>
                <a:spcPct val="130000"/>
              </a:lnSpc>
              <a:spcBef>
                <a:spcPct val="40000"/>
              </a:spcBef>
              <a:tabLst>
                <a:tab pos="280988" algn="l"/>
                <a:tab pos="455613" algn="l"/>
                <a:tab pos="695325" algn="l"/>
                <a:tab pos="1787525" algn="l"/>
              </a:tabLst>
            </a:pPr>
            <a:endParaRPr lang="en-US" b="1">
              <a:solidFill>
                <a:srgbClr val="0066FF"/>
              </a:solidFill>
              <a:latin typeface="Verdana" pitchFamily="34" charset="0"/>
            </a:endParaRPr>
          </a:p>
        </p:txBody>
      </p:sp>
      <p:pic>
        <p:nvPicPr>
          <p:cNvPr id="132108" name="Picture 12" descr="path feath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54350" y="3754438"/>
            <a:ext cx="3875088" cy="3032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066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8611" name="Picture 3"/>
          <p:cNvPicPr>
            <a:picLocks noChangeAspect="1" noChangeArrowheads="1"/>
          </p:cNvPicPr>
          <p:nvPr/>
        </p:nvPicPr>
        <p:blipFill>
          <a:blip r:embed="rId4"/>
          <a:srcRect t="3813" b="3813"/>
          <a:stretch>
            <a:fillRect/>
          </a:stretch>
        </p:blipFill>
        <p:spPr bwMode="auto">
          <a:xfrm>
            <a:off x="0" y="0"/>
            <a:ext cx="1482725" cy="686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8612" name="Rectangle 4"/>
          <p:cNvSpPr>
            <a:spLocks noChangeArrowheads="1"/>
          </p:cNvSpPr>
          <p:nvPr/>
        </p:nvSpPr>
        <p:spPr bwMode="auto">
          <a:xfrm>
            <a:off x="914400" y="0"/>
            <a:ext cx="8229600" cy="1181100"/>
          </a:xfrm>
          <a:prstGeom prst="rect">
            <a:avLst/>
          </a:prstGeom>
          <a:gradFill rotWithShape="0">
            <a:gsLst>
              <a:gs pos="0">
                <a:srgbClr val="9999FF">
                  <a:gamma/>
                  <a:tint val="0"/>
                  <a:invGamma/>
                </a:srgbClr>
              </a:gs>
              <a:gs pos="100000">
                <a:srgbClr val="9999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613" name="Rectangle 5"/>
          <p:cNvSpPr>
            <a:spLocks noChangeArrowheads="1"/>
          </p:cNvSpPr>
          <p:nvPr/>
        </p:nvSpPr>
        <p:spPr bwMode="auto">
          <a:xfrm>
            <a:off x="800100" y="152400"/>
            <a:ext cx="82486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3600" b="1">
                <a:latin typeface="Verdana" pitchFamily="34" charset="0"/>
              </a:rPr>
              <a:t>Consumption as a Way of Life</a:t>
            </a:r>
          </a:p>
        </p:txBody>
      </p:sp>
      <p:sp>
        <p:nvSpPr>
          <p:cNvPr id="68614" name="AutoShape 6"/>
          <p:cNvSpPr>
            <a:spLocks noChangeArrowheads="1"/>
          </p:cNvSpPr>
          <p:nvPr/>
        </p:nvSpPr>
        <p:spPr bwMode="auto">
          <a:xfrm>
            <a:off x="252413" y="1182688"/>
            <a:ext cx="8891587" cy="806450"/>
          </a:xfrm>
          <a:prstGeom prst="roundRect">
            <a:avLst>
              <a:gd name="adj" fmla="val 23130"/>
            </a:avLst>
          </a:prstGeom>
          <a:gradFill rotWithShape="0">
            <a:gsLst>
              <a:gs pos="0">
                <a:srgbClr val="E1FFE1"/>
              </a:gs>
              <a:gs pos="100000">
                <a:srgbClr val="E1FFE1">
                  <a:gamma/>
                  <a:tint val="0"/>
                  <a:invGamma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617" name="Line 9"/>
          <p:cNvSpPr>
            <a:spLocks noChangeShapeType="1"/>
          </p:cNvSpPr>
          <p:nvPr/>
        </p:nvSpPr>
        <p:spPr bwMode="auto">
          <a:xfrm>
            <a:off x="298450" y="1181100"/>
            <a:ext cx="8845550" cy="0"/>
          </a:xfrm>
          <a:prstGeom prst="line">
            <a:avLst/>
          </a:prstGeom>
          <a:noFill/>
          <a:ln w="76200">
            <a:solidFill>
              <a:srgbClr val="339933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68618" name="Picture 10" descr="wwlogo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712200" y="6396038"/>
            <a:ext cx="430213" cy="454025"/>
          </a:xfrm>
          <a:prstGeom prst="rect">
            <a:avLst/>
          </a:prstGeom>
          <a:noFill/>
        </p:spPr>
      </p:pic>
      <p:sp>
        <p:nvSpPr>
          <p:cNvPr id="68621" name="Rectangle 13"/>
          <p:cNvSpPr>
            <a:spLocks noGrp="1" noChangeArrowheads="1"/>
          </p:cNvSpPr>
          <p:nvPr>
            <p:ph type="body" idx="1"/>
          </p:nvPr>
        </p:nvSpPr>
        <p:spPr>
          <a:xfrm>
            <a:off x="347663" y="1727200"/>
            <a:ext cx="8467725" cy="4133850"/>
          </a:xfrm>
        </p:spPr>
        <p:txBody>
          <a:bodyPr/>
          <a:lstStyle/>
          <a:p>
            <a:pPr marL="0" indent="0" algn="ctr">
              <a:lnSpc>
                <a:spcPct val="130000"/>
              </a:lnSpc>
              <a:buFontTx/>
              <a:buNone/>
            </a:pPr>
            <a:r>
              <a:rPr lang="en-US" sz="3000">
                <a:latin typeface="Verdana" pitchFamily="34" charset="0"/>
              </a:rPr>
              <a:t>“Our enormously productive economy… demands that we make consumption a way of life… We need things </a:t>
            </a:r>
            <a:r>
              <a:rPr lang="en-US" sz="3000" b="1">
                <a:solidFill>
                  <a:srgbClr val="0066FF"/>
                </a:solidFill>
                <a:latin typeface="Verdana" pitchFamily="34" charset="0"/>
              </a:rPr>
              <a:t>consumed</a:t>
            </a:r>
            <a:r>
              <a:rPr lang="en-US" sz="3000">
                <a:latin typeface="Verdana" pitchFamily="34" charset="0"/>
              </a:rPr>
              <a:t>, </a:t>
            </a:r>
            <a:r>
              <a:rPr lang="en-US" sz="3000" b="1">
                <a:solidFill>
                  <a:srgbClr val="0066FF"/>
                </a:solidFill>
                <a:latin typeface="Verdana" pitchFamily="34" charset="0"/>
              </a:rPr>
              <a:t>burned up</a:t>
            </a:r>
            <a:r>
              <a:rPr lang="en-US" sz="3000">
                <a:latin typeface="Verdana" pitchFamily="34" charset="0"/>
              </a:rPr>
              <a:t>, </a:t>
            </a:r>
            <a:r>
              <a:rPr lang="en-US" sz="3000" b="1">
                <a:solidFill>
                  <a:srgbClr val="0066FF"/>
                </a:solidFill>
                <a:latin typeface="Verdana" pitchFamily="34" charset="0"/>
              </a:rPr>
              <a:t>worn out</a:t>
            </a:r>
            <a:r>
              <a:rPr lang="en-US" sz="3000">
                <a:latin typeface="Verdana" pitchFamily="34" charset="0"/>
              </a:rPr>
              <a:t>, </a:t>
            </a:r>
            <a:r>
              <a:rPr lang="en-US" sz="3000" b="1">
                <a:solidFill>
                  <a:srgbClr val="0066FF"/>
                </a:solidFill>
                <a:latin typeface="Verdana" pitchFamily="34" charset="0"/>
              </a:rPr>
              <a:t>replaced</a:t>
            </a:r>
            <a:r>
              <a:rPr lang="en-US" sz="3000">
                <a:latin typeface="Verdana" pitchFamily="34" charset="0"/>
              </a:rPr>
              <a:t>, and </a:t>
            </a:r>
            <a:r>
              <a:rPr lang="en-US" sz="3000" b="1">
                <a:solidFill>
                  <a:srgbClr val="0066FF"/>
                </a:solidFill>
                <a:latin typeface="Verdana" pitchFamily="34" charset="0"/>
              </a:rPr>
              <a:t>discarded</a:t>
            </a:r>
            <a:r>
              <a:rPr lang="en-US" sz="3000">
                <a:latin typeface="Verdana" pitchFamily="34" charset="0"/>
              </a:rPr>
              <a:t> at an ever-increasing rate”</a:t>
            </a:r>
          </a:p>
        </p:txBody>
      </p:sp>
      <p:sp>
        <p:nvSpPr>
          <p:cNvPr id="68622" name="Text Box 14"/>
          <p:cNvSpPr txBox="1">
            <a:spLocks noChangeArrowheads="1"/>
          </p:cNvSpPr>
          <p:nvPr/>
        </p:nvSpPr>
        <p:spPr bwMode="auto">
          <a:xfrm>
            <a:off x="4191000" y="5105400"/>
            <a:ext cx="4572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>
                <a:latin typeface="Verdana" pitchFamily="34" charset="0"/>
              </a:rPr>
              <a:t>- U.S. marketing analyst Victor Lebow, in 1950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066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4147" name="Picture 3"/>
          <p:cNvPicPr>
            <a:picLocks noChangeAspect="1" noChangeArrowheads="1"/>
          </p:cNvPicPr>
          <p:nvPr/>
        </p:nvPicPr>
        <p:blipFill>
          <a:blip r:embed="rId4"/>
          <a:srcRect t="3813" b="3813"/>
          <a:stretch>
            <a:fillRect/>
          </a:stretch>
        </p:blipFill>
        <p:spPr bwMode="auto">
          <a:xfrm>
            <a:off x="0" y="0"/>
            <a:ext cx="1482725" cy="686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4148" name="Rectangle 4"/>
          <p:cNvSpPr>
            <a:spLocks noChangeArrowheads="1"/>
          </p:cNvSpPr>
          <p:nvPr/>
        </p:nvSpPr>
        <p:spPr bwMode="auto">
          <a:xfrm>
            <a:off x="914400" y="0"/>
            <a:ext cx="8229600" cy="1181100"/>
          </a:xfrm>
          <a:prstGeom prst="rect">
            <a:avLst/>
          </a:prstGeom>
          <a:gradFill rotWithShape="0">
            <a:gsLst>
              <a:gs pos="0">
                <a:srgbClr val="9999FF">
                  <a:gamma/>
                  <a:tint val="0"/>
                  <a:invGamma/>
                </a:srgbClr>
              </a:gs>
              <a:gs pos="100000">
                <a:srgbClr val="9999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4149" name="Rectangle 5"/>
          <p:cNvSpPr>
            <a:spLocks noChangeArrowheads="1"/>
          </p:cNvSpPr>
          <p:nvPr/>
        </p:nvSpPr>
        <p:spPr bwMode="auto">
          <a:xfrm>
            <a:off x="1271588" y="9525"/>
            <a:ext cx="73723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3600" b="1">
                <a:latin typeface="Verdana" pitchFamily="34" charset="0"/>
              </a:rPr>
              <a:t>New Dynamics and Values</a:t>
            </a:r>
          </a:p>
        </p:txBody>
      </p:sp>
      <p:pic>
        <p:nvPicPr>
          <p:cNvPr id="134150" name="Picture 6" descr="wwlogo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712200" y="6396038"/>
            <a:ext cx="430213" cy="454025"/>
          </a:xfrm>
          <a:prstGeom prst="rect">
            <a:avLst/>
          </a:prstGeom>
          <a:noFill/>
        </p:spPr>
      </p:pic>
      <p:sp>
        <p:nvSpPr>
          <p:cNvPr id="134151" name="AutoShape 7"/>
          <p:cNvSpPr>
            <a:spLocks noChangeArrowheads="1"/>
          </p:cNvSpPr>
          <p:nvPr/>
        </p:nvSpPr>
        <p:spPr bwMode="auto">
          <a:xfrm>
            <a:off x="252413" y="1182688"/>
            <a:ext cx="8891587" cy="806450"/>
          </a:xfrm>
          <a:prstGeom prst="roundRect">
            <a:avLst>
              <a:gd name="adj" fmla="val 23130"/>
            </a:avLst>
          </a:prstGeom>
          <a:gradFill rotWithShape="0">
            <a:gsLst>
              <a:gs pos="0">
                <a:srgbClr val="E1FFE1"/>
              </a:gs>
              <a:gs pos="100000">
                <a:srgbClr val="E1FFE1">
                  <a:gamma/>
                  <a:tint val="0"/>
                  <a:invGamma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4152" name="Line 8"/>
          <p:cNvSpPr>
            <a:spLocks noChangeShapeType="1"/>
          </p:cNvSpPr>
          <p:nvPr/>
        </p:nvSpPr>
        <p:spPr bwMode="auto">
          <a:xfrm>
            <a:off x="298450" y="1181100"/>
            <a:ext cx="8845550" cy="0"/>
          </a:xfrm>
          <a:prstGeom prst="line">
            <a:avLst/>
          </a:prstGeom>
          <a:noFill/>
          <a:ln w="76200">
            <a:solidFill>
              <a:srgbClr val="339933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4153" name="Text Box 9"/>
          <p:cNvSpPr txBox="1">
            <a:spLocks noChangeArrowheads="1"/>
          </p:cNvSpPr>
          <p:nvPr/>
        </p:nvSpPr>
        <p:spPr bwMode="auto">
          <a:xfrm>
            <a:off x="536575" y="1325563"/>
            <a:ext cx="8286750" cy="2465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735013">
              <a:lnSpc>
                <a:spcPct val="130000"/>
              </a:lnSpc>
              <a:spcBef>
                <a:spcPct val="40000"/>
              </a:spcBef>
              <a:buFontTx/>
              <a:buChar char="•"/>
              <a:tabLst>
                <a:tab pos="280988" algn="l"/>
                <a:tab pos="455613" algn="l"/>
                <a:tab pos="695325" algn="l"/>
                <a:tab pos="1787525" algn="l"/>
              </a:tabLst>
            </a:pPr>
            <a:r>
              <a:rPr lang="en-US">
                <a:latin typeface="Verdana" pitchFamily="34" charset="0"/>
              </a:rPr>
              <a:t> In a </a:t>
            </a:r>
            <a:r>
              <a:rPr lang="en-US" b="1">
                <a:solidFill>
                  <a:srgbClr val="0066FF"/>
                </a:solidFill>
                <a:latin typeface="Verdana" pitchFamily="34" charset="0"/>
              </a:rPr>
              <a:t>sustainable economy</a:t>
            </a:r>
            <a:r>
              <a:rPr lang="en-US">
                <a:latin typeface="Verdana" pitchFamily="34" charset="0"/>
              </a:rPr>
              <a:t>, corporate revenues 	and profits would be associated with deriving 	the 	</a:t>
            </a:r>
            <a:r>
              <a:rPr lang="en-US" b="1">
                <a:solidFill>
                  <a:srgbClr val="0066FF"/>
                </a:solidFill>
                <a:latin typeface="Verdana" pitchFamily="34" charset="0"/>
              </a:rPr>
              <a:t>most service</a:t>
            </a:r>
            <a:r>
              <a:rPr lang="en-US">
                <a:latin typeface="Verdana" pitchFamily="34" charset="0"/>
              </a:rPr>
              <a:t> and </a:t>
            </a:r>
            <a:r>
              <a:rPr lang="en-US" b="1">
                <a:solidFill>
                  <a:srgbClr val="0066FF"/>
                </a:solidFill>
                <a:latin typeface="Verdana" pitchFamily="34" charset="0"/>
              </a:rPr>
              <a:t>best performance</a:t>
            </a:r>
            <a:r>
              <a:rPr lang="en-US">
                <a:latin typeface="Verdana" pitchFamily="34" charset="0"/>
              </a:rPr>
              <a:t> out of a 	product, minimizing energy and materials 	consumption, and maximizing quality </a:t>
            </a:r>
          </a:p>
        </p:txBody>
      </p:sp>
      <p:pic>
        <p:nvPicPr>
          <p:cNvPr id="134155" name="Picture 11" descr="path feath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27363" y="3903663"/>
            <a:ext cx="3646487" cy="2854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66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2339" name="Picture 3"/>
          <p:cNvPicPr>
            <a:picLocks noChangeAspect="1" noChangeArrowheads="1"/>
          </p:cNvPicPr>
          <p:nvPr/>
        </p:nvPicPr>
        <p:blipFill>
          <a:blip r:embed="rId3"/>
          <a:srcRect t="3813" b="3813"/>
          <a:stretch>
            <a:fillRect/>
          </a:stretch>
        </p:blipFill>
        <p:spPr bwMode="auto">
          <a:xfrm>
            <a:off x="0" y="0"/>
            <a:ext cx="1482725" cy="686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2340" name="Rectangle 4"/>
          <p:cNvSpPr>
            <a:spLocks noChangeArrowheads="1"/>
          </p:cNvSpPr>
          <p:nvPr/>
        </p:nvSpPr>
        <p:spPr bwMode="auto">
          <a:xfrm>
            <a:off x="914400" y="0"/>
            <a:ext cx="8229600" cy="1181100"/>
          </a:xfrm>
          <a:prstGeom prst="rect">
            <a:avLst/>
          </a:prstGeom>
          <a:gradFill rotWithShape="0">
            <a:gsLst>
              <a:gs pos="0">
                <a:srgbClr val="9999FF">
                  <a:gamma/>
                  <a:tint val="0"/>
                  <a:invGamma/>
                </a:srgbClr>
              </a:gs>
              <a:gs pos="100000">
                <a:srgbClr val="9999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2341" name="Rectangle 5"/>
          <p:cNvSpPr>
            <a:spLocks noChangeArrowheads="1"/>
          </p:cNvSpPr>
          <p:nvPr/>
        </p:nvSpPr>
        <p:spPr bwMode="auto">
          <a:xfrm>
            <a:off x="914400" y="152400"/>
            <a:ext cx="7848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/>
            <a:r>
              <a:rPr lang="en-US" sz="4800" b="1">
                <a:latin typeface="Verdana" pitchFamily="34" charset="0"/>
              </a:rPr>
              <a:t>About the Author</a:t>
            </a:r>
          </a:p>
        </p:txBody>
      </p:sp>
      <p:sp>
        <p:nvSpPr>
          <p:cNvPr id="142342" name="Rectangle 6"/>
          <p:cNvSpPr>
            <a:spLocks noChangeArrowheads="1"/>
          </p:cNvSpPr>
          <p:nvPr/>
        </p:nvSpPr>
        <p:spPr bwMode="auto">
          <a:xfrm>
            <a:off x="395288" y="2205038"/>
            <a:ext cx="8458200" cy="451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algn="ctr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3200" b="1">
                <a:latin typeface="Verdana" pitchFamily="34" charset="0"/>
                <a:ea typeface="MS P????"/>
                <a:cs typeface="MS P????"/>
              </a:rPr>
              <a:t>  </a:t>
            </a:r>
          </a:p>
          <a:p>
            <a:pPr marL="457200" indent="-457200" algn="ctr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3200" b="1">
                <a:latin typeface="Verdana" pitchFamily="34" charset="0"/>
                <a:ea typeface="MS P????"/>
                <a:cs typeface="MS P????"/>
              </a:rPr>
              <a:t>Michael Renner </a:t>
            </a:r>
            <a:r>
              <a:rPr lang="en-US" sz="3200">
                <a:latin typeface="Verdana" pitchFamily="34" charset="0"/>
                <a:ea typeface="MS P????"/>
                <a:cs typeface="MS P????"/>
              </a:rPr>
              <a:t>is a Senior Researcher at the Worldwatch Institute and Director of the Institute’s Global Security Project</a:t>
            </a:r>
          </a:p>
          <a:p>
            <a:pPr marL="457200" indent="-457200" eaLnBrk="1" hangingPunct="1">
              <a:lnSpc>
                <a:spcPct val="90000"/>
              </a:lnSpc>
              <a:spcBef>
                <a:spcPct val="20000"/>
              </a:spcBef>
            </a:pPr>
            <a:endParaRPr lang="en-US" sz="3200" b="1">
              <a:latin typeface="Verdana" pitchFamily="34" charset="0"/>
              <a:ea typeface="MS P????"/>
              <a:cs typeface="MS P????"/>
            </a:endParaRPr>
          </a:p>
          <a:p>
            <a:pPr marL="457200" indent="-457200" algn="ctr" eaLnBrk="1" hangingPunct="1">
              <a:lnSpc>
                <a:spcPct val="90000"/>
              </a:lnSpc>
              <a:spcBef>
                <a:spcPct val="20000"/>
              </a:spcBef>
            </a:pPr>
            <a:endParaRPr lang="en-US" sz="3200">
              <a:latin typeface="Verdana" pitchFamily="34" charset="0"/>
              <a:ea typeface="MS P????"/>
              <a:cs typeface="MS P????"/>
            </a:endParaRPr>
          </a:p>
          <a:p>
            <a:pPr marL="457200" indent="-457200" eaLnBrk="1" hangingPunct="1">
              <a:lnSpc>
                <a:spcPct val="90000"/>
              </a:lnSpc>
              <a:spcBef>
                <a:spcPct val="20000"/>
              </a:spcBef>
            </a:pPr>
            <a:endParaRPr lang="en-US" sz="3200" b="1">
              <a:latin typeface="Verdana" pitchFamily="34" charset="0"/>
              <a:ea typeface="MS P????"/>
              <a:cs typeface="MS P????"/>
            </a:endParaRPr>
          </a:p>
          <a:p>
            <a:pPr marL="457200" indent="-457200" eaLnBrk="1" hangingPunct="1">
              <a:lnSpc>
                <a:spcPct val="90000"/>
              </a:lnSpc>
              <a:spcBef>
                <a:spcPct val="20000"/>
              </a:spcBef>
            </a:pPr>
            <a:endParaRPr lang="en-US" sz="3200">
              <a:latin typeface="Verdana" pitchFamily="34" charset="0"/>
              <a:ea typeface="MS P????"/>
              <a:cs typeface="MS P????"/>
            </a:endParaRPr>
          </a:p>
        </p:txBody>
      </p:sp>
      <p:sp>
        <p:nvSpPr>
          <p:cNvPr id="142343" name="AutoShape 7"/>
          <p:cNvSpPr>
            <a:spLocks noChangeArrowheads="1"/>
          </p:cNvSpPr>
          <p:nvPr/>
        </p:nvSpPr>
        <p:spPr bwMode="auto">
          <a:xfrm>
            <a:off x="252413" y="1182688"/>
            <a:ext cx="8891587" cy="806450"/>
          </a:xfrm>
          <a:prstGeom prst="roundRect">
            <a:avLst>
              <a:gd name="adj" fmla="val 23130"/>
            </a:avLst>
          </a:prstGeom>
          <a:gradFill rotWithShape="0">
            <a:gsLst>
              <a:gs pos="0">
                <a:srgbClr val="E1FFE1"/>
              </a:gs>
              <a:gs pos="100000">
                <a:srgbClr val="E1FFE1">
                  <a:gamma/>
                  <a:tint val="0"/>
                  <a:invGamma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2344" name="Line 8"/>
          <p:cNvSpPr>
            <a:spLocks noChangeShapeType="1"/>
          </p:cNvSpPr>
          <p:nvPr/>
        </p:nvSpPr>
        <p:spPr bwMode="auto">
          <a:xfrm>
            <a:off x="298450" y="1181100"/>
            <a:ext cx="8845550" cy="0"/>
          </a:xfrm>
          <a:prstGeom prst="line">
            <a:avLst/>
          </a:prstGeom>
          <a:noFill/>
          <a:ln w="76200">
            <a:solidFill>
              <a:srgbClr val="339933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142345" name="Picture 9" descr="wwlogo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713788" y="6403975"/>
            <a:ext cx="430212" cy="454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2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15200" y="0"/>
            <a:ext cx="1828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82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828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824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59075" y="2155825"/>
            <a:ext cx="3424238" cy="342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8245" name="Picture 5"/>
          <p:cNvPicPr>
            <a:picLocks noChangeAspect="1" noChangeArrowheads="1"/>
          </p:cNvPicPr>
          <p:nvPr/>
        </p:nvPicPr>
        <p:blipFill>
          <a:blip r:embed="rId5"/>
          <a:srcRect t="7390" b="7390"/>
          <a:stretch>
            <a:fillRect/>
          </a:stretch>
        </p:blipFill>
        <p:spPr bwMode="auto">
          <a:xfrm>
            <a:off x="5822950" y="3175"/>
            <a:ext cx="3098800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8246" name="Picture 6"/>
          <p:cNvPicPr>
            <a:picLocks noChangeAspect="1" noChangeArrowheads="1"/>
          </p:cNvPicPr>
          <p:nvPr/>
        </p:nvPicPr>
        <p:blipFill>
          <a:blip r:embed="rId6"/>
          <a:srcRect t="7390" b="7390"/>
          <a:stretch>
            <a:fillRect/>
          </a:stretch>
        </p:blipFill>
        <p:spPr bwMode="auto">
          <a:xfrm>
            <a:off x="279400" y="0"/>
            <a:ext cx="3098800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8247" name="Text Box 7"/>
          <p:cNvSpPr txBox="1">
            <a:spLocks noChangeArrowheads="1"/>
          </p:cNvSpPr>
          <p:nvPr/>
        </p:nvSpPr>
        <p:spPr bwMode="auto">
          <a:xfrm>
            <a:off x="1060450" y="357188"/>
            <a:ext cx="6821488" cy="149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800">
                <a:latin typeface="Verdana" pitchFamily="34" charset="0"/>
              </a:rPr>
              <a:t>More information on</a:t>
            </a:r>
            <a:r>
              <a:rPr lang="en-US" sz="3200">
                <a:latin typeface="Verdana" pitchFamily="34" charset="0"/>
              </a:rPr>
              <a:t> </a:t>
            </a:r>
          </a:p>
          <a:p>
            <a:pPr algn="ctr"/>
            <a:r>
              <a:rPr lang="en-US" sz="3200" b="1">
                <a:latin typeface="Verdana" pitchFamily="34" charset="0"/>
              </a:rPr>
              <a:t>State of the World 2004</a:t>
            </a:r>
            <a:r>
              <a:rPr lang="en-US" sz="3200">
                <a:latin typeface="Verdana" pitchFamily="34" charset="0"/>
              </a:rPr>
              <a:t> </a:t>
            </a:r>
          </a:p>
          <a:p>
            <a:pPr algn="ctr"/>
            <a:r>
              <a:rPr lang="en-US" sz="2800">
                <a:latin typeface="Verdana" pitchFamily="34" charset="0"/>
              </a:rPr>
              <a:t>at www</a:t>
            </a:r>
            <a:r>
              <a:rPr lang="en-US" sz="2800" b="1">
                <a:latin typeface="Verdana" pitchFamily="34" charset="0"/>
              </a:rPr>
              <a:t>.</a:t>
            </a:r>
            <a:r>
              <a:rPr lang="en-US" sz="2800">
                <a:latin typeface="Verdana" pitchFamily="34" charset="0"/>
              </a:rPr>
              <a:t>worldwatch</a:t>
            </a:r>
            <a:r>
              <a:rPr lang="en-US" sz="2800" b="1">
                <a:latin typeface="Verdana" pitchFamily="34" charset="0"/>
              </a:rPr>
              <a:t>.</a:t>
            </a:r>
            <a:r>
              <a:rPr lang="en-US" sz="2800">
                <a:latin typeface="Verdana" pitchFamily="34" charset="0"/>
              </a:rPr>
              <a:t>org</a:t>
            </a:r>
          </a:p>
        </p:txBody>
      </p:sp>
      <p:pic>
        <p:nvPicPr>
          <p:cNvPr id="138248" name="Picture 8" descr="wwlogonew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600325" y="5707063"/>
            <a:ext cx="3741738" cy="885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066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5779" name="Picture 3"/>
          <p:cNvPicPr>
            <a:picLocks noChangeAspect="1" noChangeArrowheads="1"/>
          </p:cNvPicPr>
          <p:nvPr/>
        </p:nvPicPr>
        <p:blipFill>
          <a:blip r:embed="rId4"/>
          <a:srcRect t="3813" b="3813"/>
          <a:stretch>
            <a:fillRect/>
          </a:stretch>
        </p:blipFill>
        <p:spPr bwMode="auto">
          <a:xfrm>
            <a:off x="0" y="0"/>
            <a:ext cx="1482725" cy="686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5780" name="Rectangle 4"/>
          <p:cNvSpPr>
            <a:spLocks noChangeArrowheads="1"/>
          </p:cNvSpPr>
          <p:nvPr/>
        </p:nvSpPr>
        <p:spPr bwMode="auto">
          <a:xfrm>
            <a:off x="914400" y="0"/>
            <a:ext cx="8229600" cy="1181100"/>
          </a:xfrm>
          <a:prstGeom prst="rect">
            <a:avLst/>
          </a:prstGeom>
          <a:gradFill rotWithShape="0">
            <a:gsLst>
              <a:gs pos="0">
                <a:srgbClr val="9999FF">
                  <a:gamma/>
                  <a:tint val="0"/>
                  <a:invGamma/>
                </a:srgbClr>
              </a:gs>
              <a:gs pos="100000">
                <a:srgbClr val="9999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781" name="Rectangle 5"/>
          <p:cNvSpPr>
            <a:spLocks noChangeArrowheads="1"/>
          </p:cNvSpPr>
          <p:nvPr/>
        </p:nvSpPr>
        <p:spPr bwMode="auto">
          <a:xfrm>
            <a:off x="800100" y="152400"/>
            <a:ext cx="82486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3600" b="1">
                <a:latin typeface="Verdana" pitchFamily="34" charset="0"/>
              </a:rPr>
              <a:t>Consumption as a Way of Life</a:t>
            </a:r>
          </a:p>
        </p:txBody>
      </p:sp>
      <p:sp>
        <p:nvSpPr>
          <p:cNvPr id="75782" name="AutoShape 6"/>
          <p:cNvSpPr>
            <a:spLocks noChangeArrowheads="1"/>
          </p:cNvSpPr>
          <p:nvPr/>
        </p:nvSpPr>
        <p:spPr bwMode="auto">
          <a:xfrm>
            <a:off x="252413" y="1182688"/>
            <a:ext cx="8891587" cy="806450"/>
          </a:xfrm>
          <a:prstGeom prst="roundRect">
            <a:avLst>
              <a:gd name="adj" fmla="val 23130"/>
            </a:avLst>
          </a:prstGeom>
          <a:gradFill rotWithShape="0">
            <a:gsLst>
              <a:gs pos="0">
                <a:srgbClr val="E1FFE1"/>
              </a:gs>
              <a:gs pos="100000">
                <a:srgbClr val="E1FFE1">
                  <a:gamma/>
                  <a:tint val="0"/>
                  <a:invGamma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783" name="Line 7"/>
          <p:cNvSpPr>
            <a:spLocks noChangeShapeType="1"/>
          </p:cNvSpPr>
          <p:nvPr/>
        </p:nvSpPr>
        <p:spPr bwMode="auto">
          <a:xfrm>
            <a:off x="298450" y="1181100"/>
            <a:ext cx="8845550" cy="0"/>
          </a:xfrm>
          <a:prstGeom prst="line">
            <a:avLst/>
          </a:prstGeom>
          <a:noFill/>
          <a:ln w="76200">
            <a:solidFill>
              <a:srgbClr val="339933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75784" name="Picture 8" descr="wwlogo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712200" y="6396038"/>
            <a:ext cx="430213" cy="454025"/>
          </a:xfrm>
          <a:prstGeom prst="rect">
            <a:avLst/>
          </a:prstGeom>
          <a:noFill/>
        </p:spPr>
      </p:pic>
      <p:sp>
        <p:nvSpPr>
          <p:cNvPr id="75785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686800" cy="4114800"/>
          </a:xfrm>
        </p:spPr>
        <p:txBody>
          <a:bodyPr/>
          <a:lstStyle/>
          <a:p>
            <a:pPr marL="0" indent="0" defTabSz="280988">
              <a:spcBef>
                <a:spcPct val="30000"/>
              </a:spcBef>
            </a:pPr>
            <a:r>
              <a:rPr lang="en-US" sz="2400">
                <a:latin typeface="Verdana" pitchFamily="34" charset="0"/>
              </a:rPr>
              <a:t> Modern economies can produce huge quantities of 			goods at very </a:t>
            </a:r>
            <a:r>
              <a:rPr lang="en-US" sz="2400" b="1">
                <a:solidFill>
                  <a:srgbClr val="0066FF"/>
                </a:solidFill>
                <a:latin typeface="Verdana" pitchFamily="34" charset="0"/>
              </a:rPr>
              <a:t>low cost</a:t>
            </a:r>
            <a:r>
              <a:rPr lang="en-US" sz="2400">
                <a:latin typeface="Verdana" pitchFamily="34" charset="0"/>
              </a:rPr>
              <a:t>, BUT</a:t>
            </a:r>
          </a:p>
        </p:txBody>
      </p:sp>
      <p:sp>
        <p:nvSpPr>
          <p:cNvPr id="75788" name="Text Box 12"/>
          <p:cNvSpPr txBox="1">
            <a:spLocks noChangeArrowheads="1"/>
          </p:cNvSpPr>
          <p:nvPr/>
        </p:nvSpPr>
        <p:spPr bwMode="auto">
          <a:xfrm>
            <a:off x="685800" y="2514600"/>
            <a:ext cx="84582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228600">
              <a:spcBef>
                <a:spcPct val="30000"/>
              </a:spcBef>
            </a:pPr>
            <a:r>
              <a:rPr lang="en-US">
                <a:latin typeface="Verdana" pitchFamily="34" charset="0"/>
              </a:rPr>
              <a:t>- </a:t>
            </a:r>
            <a:r>
              <a:rPr lang="en-US" b="1">
                <a:solidFill>
                  <a:srgbClr val="0066FF"/>
                </a:solidFill>
                <a:latin typeface="Verdana" pitchFamily="34" charset="0"/>
              </a:rPr>
              <a:t>cheap raw materials</a:t>
            </a:r>
            <a:r>
              <a:rPr lang="en-US">
                <a:latin typeface="Verdana" pitchFamily="34" charset="0"/>
              </a:rPr>
              <a:t> do not reflect true cost of 			extracting resources (fuels, minerals, timber, etc.)</a:t>
            </a:r>
          </a:p>
        </p:txBody>
      </p:sp>
      <p:sp>
        <p:nvSpPr>
          <p:cNvPr id="75790" name="Text Box 14"/>
          <p:cNvSpPr txBox="1">
            <a:spLocks noChangeArrowheads="1"/>
          </p:cNvSpPr>
          <p:nvPr/>
        </p:nvSpPr>
        <p:spPr bwMode="auto">
          <a:xfrm>
            <a:off x="762000" y="5349875"/>
            <a:ext cx="8001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228600">
              <a:spcBef>
                <a:spcPct val="50000"/>
              </a:spcBef>
            </a:pPr>
            <a:r>
              <a:rPr lang="en-US">
                <a:latin typeface="Verdana" pitchFamily="34" charset="0"/>
              </a:rPr>
              <a:t>- workers in developing world are paid extremely 		</a:t>
            </a:r>
            <a:r>
              <a:rPr lang="en-US" b="1">
                <a:solidFill>
                  <a:srgbClr val="0066FF"/>
                </a:solidFill>
                <a:latin typeface="Verdana" pitchFamily="34" charset="0"/>
              </a:rPr>
              <a:t>low wages</a:t>
            </a:r>
            <a:r>
              <a:rPr lang="en-US">
                <a:latin typeface="Verdana" pitchFamily="34" charset="0"/>
              </a:rPr>
              <a:t> that have fallen below subsistence </a:t>
            </a:r>
          </a:p>
        </p:txBody>
      </p:sp>
      <p:pic>
        <p:nvPicPr>
          <p:cNvPr id="75793" name="Picture 17" descr="lumber feath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662113" y="3505200"/>
            <a:ext cx="2605087" cy="1736725"/>
          </a:xfrm>
          <a:prstGeom prst="rect">
            <a:avLst/>
          </a:prstGeom>
          <a:noFill/>
        </p:spPr>
      </p:pic>
      <p:pic>
        <p:nvPicPr>
          <p:cNvPr id="75796" name="Picture 20" descr="mining feath copy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862513" y="3505200"/>
            <a:ext cx="2605087" cy="17176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88" grpId="0"/>
      <p:bldP spid="7579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066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3731" name="Picture 3"/>
          <p:cNvPicPr>
            <a:picLocks noChangeAspect="1" noChangeArrowheads="1"/>
          </p:cNvPicPr>
          <p:nvPr/>
        </p:nvPicPr>
        <p:blipFill>
          <a:blip r:embed="rId4"/>
          <a:srcRect t="3813" b="3813"/>
          <a:stretch>
            <a:fillRect/>
          </a:stretch>
        </p:blipFill>
        <p:spPr bwMode="auto">
          <a:xfrm>
            <a:off x="0" y="0"/>
            <a:ext cx="1482725" cy="686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3732" name="Rectangle 4"/>
          <p:cNvSpPr>
            <a:spLocks noChangeArrowheads="1"/>
          </p:cNvSpPr>
          <p:nvPr/>
        </p:nvSpPr>
        <p:spPr bwMode="auto">
          <a:xfrm>
            <a:off x="914400" y="0"/>
            <a:ext cx="8229600" cy="1181100"/>
          </a:xfrm>
          <a:prstGeom prst="rect">
            <a:avLst/>
          </a:prstGeom>
          <a:gradFill rotWithShape="0">
            <a:gsLst>
              <a:gs pos="0">
                <a:srgbClr val="9999FF">
                  <a:gamma/>
                  <a:tint val="0"/>
                  <a:invGamma/>
                </a:srgbClr>
              </a:gs>
              <a:gs pos="100000">
                <a:srgbClr val="9999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733" name="Rectangle 5"/>
          <p:cNvSpPr>
            <a:spLocks noChangeArrowheads="1"/>
          </p:cNvSpPr>
          <p:nvPr/>
        </p:nvSpPr>
        <p:spPr bwMode="auto">
          <a:xfrm>
            <a:off x="800100" y="152400"/>
            <a:ext cx="82486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3600" b="1">
                <a:latin typeface="Verdana" pitchFamily="34" charset="0"/>
              </a:rPr>
              <a:t>Consumption as a Way of Life</a:t>
            </a:r>
          </a:p>
        </p:txBody>
      </p:sp>
      <p:sp>
        <p:nvSpPr>
          <p:cNvPr id="73734" name="AutoShape 6"/>
          <p:cNvSpPr>
            <a:spLocks noChangeArrowheads="1"/>
          </p:cNvSpPr>
          <p:nvPr/>
        </p:nvSpPr>
        <p:spPr bwMode="auto">
          <a:xfrm>
            <a:off x="252413" y="1182688"/>
            <a:ext cx="8891587" cy="806450"/>
          </a:xfrm>
          <a:prstGeom prst="roundRect">
            <a:avLst>
              <a:gd name="adj" fmla="val 23130"/>
            </a:avLst>
          </a:prstGeom>
          <a:gradFill rotWithShape="0">
            <a:gsLst>
              <a:gs pos="0">
                <a:srgbClr val="E1FFE1"/>
              </a:gs>
              <a:gs pos="100000">
                <a:srgbClr val="E1FFE1">
                  <a:gamma/>
                  <a:tint val="0"/>
                  <a:invGamma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735" name="Line 7"/>
          <p:cNvSpPr>
            <a:spLocks noChangeShapeType="1"/>
          </p:cNvSpPr>
          <p:nvPr/>
        </p:nvSpPr>
        <p:spPr bwMode="auto">
          <a:xfrm>
            <a:off x="298450" y="1181100"/>
            <a:ext cx="8845550" cy="0"/>
          </a:xfrm>
          <a:prstGeom prst="line">
            <a:avLst/>
          </a:prstGeom>
          <a:noFill/>
          <a:ln w="76200">
            <a:solidFill>
              <a:srgbClr val="339933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73736" name="Picture 8" descr="wwlogo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712200" y="6396038"/>
            <a:ext cx="430213" cy="454025"/>
          </a:xfrm>
          <a:prstGeom prst="rect">
            <a:avLst/>
          </a:prstGeom>
          <a:noFill/>
        </p:spPr>
      </p:pic>
      <p:sp>
        <p:nvSpPr>
          <p:cNvPr id="73737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304800" y="1524000"/>
            <a:ext cx="8610600" cy="4114800"/>
          </a:xfrm>
        </p:spPr>
        <p:txBody>
          <a:bodyPr/>
          <a:lstStyle/>
          <a:p>
            <a:pPr marL="0" indent="0" defTabSz="280988">
              <a:lnSpc>
                <a:spcPct val="120000"/>
              </a:lnSpc>
              <a:spcBef>
                <a:spcPct val="30000"/>
              </a:spcBef>
            </a:pPr>
            <a:r>
              <a:rPr lang="en-US" sz="2400">
                <a:latin typeface="Verdana" pitchFamily="34" charset="0"/>
              </a:rPr>
              <a:t> Global consumer class consists of </a:t>
            </a:r>
            <a:r>
              <a:rPr lang="en-US" sz="2400" b="1">
                <a:solidFill>
                  <a:srgbClr val="0066FF"/>
                </a:solidFill>
                <a:latin typeface="Verdana" pitchFamily="34" charset="0"/>
              </a:rPr>
              <a:t>1.7 billion</a:t>
            </a:r>
            <a:r>
              <a:rPr lang="en-US" sz="2400">
                <a:latin typeface="Verdana" pitchFamily="34" charset="0"/>
              </a:rPr>
              <a:t> 	people… and growing</a:t>
            </a:r>
          </a:p>
          <a:p>
            <a:pPr marL="0" indent="0" defTabSz="280988">
              <a:lnSpc>
                <a:spcPct val="120000"/>
              </a:lnSpc>
              <a:spcBef>
                <a:spcPct val="50000"/>
              </a:spcBef>
            </a:pPr>
            <a:r>
              <a:rPr lang="en-US" sz="2400">
                <a:latin typeface="Verdana" pitchFamily="34" charset="0"/>
              </a:rPr>
              <a:t> Planet cannot bear the burden of </a:t>
            </a:r>
            <a:r>
              <a:rPr lang="en-US" sz="2400" b="1">
                <a:solidFill>
                  <a:srgbClr val="0066FF"/>
                </a:solidFill>
                <a:latin typeface="Verdana" pitchFamily="34" charset="0"/>
              </a:rPr>
              <a:t>everyone in the 	developing world</a:t>
            </a:r>
            <a:r>
              <a:rPr lang="en-US" sz="2400">
                <a:latin typeface="Verdana" pitchFamily="34" charset="0"/>
              </a:rPr>
              <a:t> owning as many consumer 				goods as </a:t>
            </a:r>
            <a:r>
              <a:rPr lang="en-US" sz="2400" b="1">
                <a:solidFill>
                  <a:srgbClr val="0066FF"/>
                </a:solidFill>
                <a:latin typeface="Verdana" pitchFamily="34" charset="0"/>
              </a:rPr>
              <a:t>Americans</a:t>
            </a:r>
            <a:r>
              <a:rPr lang="en-US" sz="2400">
                <a:latin typeface="Verdana" pitchFamily="34" charset="0"/>
              </a:rPr>
              <a:t>, </a:t>
            </a:r>
            <a:r>
              <a:rPr lang="en-US" sz="2400" b="1">
                <a:solidFill>
                  <a:srgbClr val="0066FF"/>
                </a:solidFill>
                <a:latin typeface="Verdana" pitchFamily="34" charset="0"/>
              </a:rPr>
              <a:t>Europeans</a:t>
            </a:r>
            <a:r>
              <a:rPr lang="en-US" sz="2400">
                <a:latin typeface="Verdana" pitchFamily="34" charset="0"/>
              </a:rPr>
              <a:t> or 	</a:t>
            </a:r>
            <a:r>
              <a:rPr lang="en-US" sz="2400" b="1">
                <a:solidFill>
                  <a:srgbClr val="0066FF"/>
                </a:solidFill>
                <a:latin typeface="Verdana" pitchFamily="34" charset="0"/>
              </a:rPr>
              <a:t>Japanese</a:t>
            </a:r>
            <a:endParaRPr lang="en-US" sz="2400">
              <a:latin typeface="Verdana" pitchFamily="34" charset="0"/>
            </a:endParaRPr>
          </a:p>
        </p:txBody>
      </p:sp>
      <p:pic>
        <p:nvPicPr>
          <p:cNvPr id="73743" name="Picture 15" descr="SUV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22375" y="4503738"/>
            <a:ext cx="2587625" cy="1966912"/>
          </a:xfrm>
          <a:prstGeom prst="rect">
            <a:avLst/>
          </a:prstGeom>
          <a:noFill/>
        </p:spPr>
      </p:pic>
      <p:pic>
        <p:nvPicPr>
          <p:cNvPr id="73744" name="Picture 16" descr="fridge feath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441825" y="4660900"/>
            <a:ext cx="1882775" cy="1652588"/>
          </a:xfrm>
          <a:prstGeom prst="rect">
            <a:avLst/>
          </a:prstGeom>
          <a:noFill/>
        </p:spPr>
      </p:pic>
      <p:pic>
        <p:nvPicPr>
          <p:cNvPr id="73745" name="Picture 17" descr="stereo feath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910388" y="4267200"/>
            <a:ext cx="1471612" cy="243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7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066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683" name="Picture 3"/>
          <p:cNvPicPr>
            <a:picLocks noChangeAspect="1" noChangeArrowheads="1"/>
          </p:cNvPicPr>
          <p:nvPr/>
        </p:nvPicPr>
        <p:blipFill>
          <a:blip r:embed="rId4"/>
          <a:srcRect t="3813" b="3813"/>
          <a:stretch>
            <a:fillRect/>
          </a:stretch>
        </p:blipFill>
        <p:spPr bwMode="auto">
          <a:xfrm>
            <a:off x="0" y="0"/>
            <a:ext cx="1482725" cy="686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1684" name="Rectangle 4"/>
          <p:cNvSpPr>
            <a:spLocks noChangeArrowheads="1"/>
          </p:cNvSpPr>
          <p:nvPr/>
        </p:nvSpPr>
        <p:spPr bwMode="auto">
          <a:xfrm>
            <a:off x="914400" y="0"/>
            <a:ext cx="8229600" cy="1181100"/>
          </a:xfrm>
          <a:prstGeom prst="rect">
            <a:avLst/>
          </a:prstGeom>
          <a:gradFill rotWithShape="0">
            <a:gsLst>
              <a:gs pos="0">
                <a:srgbClr val="9999FF">
                  <a:gamma/>
                  <a:tint val="0"/>
                  <a:invGamma/>
                </a:srgbClr>
              </a:gs>
              <a:gs pos="100000">
                <a:srgbClr val="9999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685" name="Rectangle 5"/>
          <p:cNvSpPr>
            <a:spLocks noChangeArrowheads="1"/>
          </p:cNvSpPr>
          <p:nvPr/>
        </p:nvSpPr>
        <p:spPr bwMode="auto">
          <a:xfrm>
            <a:off x="800100" y="152400"/>
            <a:ext cx="82486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3600" b="1">
                <a:latin typeface="Verdana" pitchFamily="34" charset="0"/>
              </a:rPr>
              <a:t>Consumption as a Way of Life</a:t>
            </a:r>
          </a:p>
        </p:txBody>
      </p:sp>
      <p:sp>
        <p:nvSpPr>
          <p:cNvPr id="71686" name="AutoShape 6"/>
          <p:cNvSpPr>
            <a:spLocks noChangeArrowheads="1"/>
          </p:cNvSpPr>
          <p:nvPr/>
        </p:nvSpPr>
        <p:spPr bwMode="auto">
          <a:xfrm>
            <a:off x="252413" y="1182688"/>
            <a:ext cx="8891587" cy="806450"/>
          </a:xfrm>
          <a:prstGeom prst="roundRect">
            <a:avLst>
              <a:gd name="adj" fmla="val 23130"/>
            </a:avLst>
          </a:prstGeom>
          <a:gradFill rotWithShape="0">
            <a:gsLst>
              <a:gs pos="0">
                <a:srgbClr val="E1FFE1"/>
              </a:gs>
              <a:gs pos="100000">
                <a:srgbClr val="E1FFE1">
                  <a:gamma/>
                  <a:tint val="0"/>
                  <a:invGamma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687" name="Line 7"/>
          <p:cNvSpPr>
            <a:spLocks noChangeShapeType="1"/>
          </p:cNvSpPr>
          <p:nvPr/>
        </p:nvSpPr>
        <p:spPr bwMode="auto">
          <a:xfrm>
            <a:off x="298450" y="1181100"/>
            <a:ext cx="8845550" cy="0"/>
          </a:xfrm>
          <a:prstGeom prst="line">
            <a:avLst/>
          </a:prstGeom>
          <a:noFill/>
          <a:ln w="76200">
            <a:solidFill>
              <a:srgbClr val="339933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71688" name="Picture 8" descr="wwlogo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712200" y="6396038"/>
            <a:ext cx="430213" cy="454025"/>
          </a:xfrm>
          <a:prstGeom prst="rect">
            <a:avLst/>
          </a:prstGeom>
          <a:noFill/>
        </p:spPr>
      </p:pic>
      <p:sp>
        <p:nvSpPr>
          <p:cNvPr id="71689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165100" y="1524000"/>
            <a:ext cx="7343775" cy="4114800"/>
          </a:xfrm>
        </p:spPr>
        <p:txBody>
          <a:bodyPr/>
          <a:lstStyle/>
          <a:p>
            <a:pPr marL="0" indent="0" defTabSz="280988"/>
            <a:r>
              <a:rPr lang="en-US" sz="2400">
                <a:latin typeface="Verdana" pitchFamily="34" charset="0"/>
              </a:rPr>
              <a:t> Current model of </a:t>
            </a:r>
            <a:r>
              <a:rPr lang="en-US" sz="2400" b="1">
                <a:solidFill>
                  <a:srgbClr val="0066FF"/>
                </a:solidFill>
                <a:latin typeface="Verdana" pitchFamily="34" charset="0"/>
              </a:rPr>
              <a:t>endless economic 	growth</a:t>
            </a:r>
            <a:r>
              <a:rPr lang="en-US" sz="2400">
                <a:latin typeface="Verdana" pitchFamily="34" charset="0"/>
              </a:rPr>
              <a:t> driven by </a:t>
            </a:r>
            <a:r>
              <a:rPr lang="en-US" sz="2400" b="1">
                <a:solidFill>
                  <a:srgbClr val="0066FF"/>
                </a:solidFill>
                <a:latin typeface="Verdana" pitchFamily="34" charset="0"/>
              </a:rPr>
              <a:t>unbridled consumption</a:t>
            </a:r>
            <a:r>
              <a:rPr lang="en-US" sz="2400">
                <a:latin typeface="Verdana" pitchFamily="34" charset="0"/>
              </a:rPr>
              <a:t> 	not sustainable</a:t>
            </a:r>
          </a:p>
          <a:p>
            <a:pPr marL="0" indent="0" defTabSz="280988">
              <a:spcBef>
                <a:spcPct val="0"/>
              </a:spcBef>
            </a:pPr>
            <a:endParaRPr lang="en-US" sz="1000">
              <a:latin typeface="Verdana" pitchFamily="34" charset="0"/>
            </a:endParaRPr>
          </a:p>
          <a:p>
            <a:pPr marL="0" indent="0" defTabSz="280988"/>
            <a:r>
              <a:rPr lang="en-US" sz="2400">
                <a:latin typeface="Verdana" pitchFamily="34" charset="0"/>
              </a:rPr>
              <a:t> Mass-production, mass-consumption, and 	mass-disposal inevitably lead to </a:t>
            </a:r>
          </a:p>
        </p:txBody>
      </p:sp>
      <p:sp>
        <p:nvSpPr>
          <p:cNvPr id="71693" name="Text Box 13"/>
          <p:cNvSpPr txBox="1">
            <a:spLocks noChangeArrowheads="1"/>
          </p:cNvSpPr>
          <p:nvPr/>
        </p:nvSpPr>
        <p:spPr bwMode="auto">
          <a:xfrm>
            <a:off x="381000" y="3724275"/>
            <a:ext cx="5257800" cy="274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403225">
              <a:tabLst>
                <a:tab pos="349250" algn="l"/>
              </a:tabLst>
            </a:pPr>
            <a:r>
              <a:rPr lang="en-US">
                <a:latin typeface="Verdana" pitchFamily="34" charset="0"/>
              </a:rPr>
              <a:t> - </a:t>
            </a:r>
            <a:r>
              <a:rPr lang="en-US" b="1">
                <a:solidFill>
                  <a:srgbClr val="0066FF"/>
                </a:solidFill>
                <a:latin typeface="Verdana" pitchFamily="34" charset="0"/>
              </a:rPr>
              <a:t>depletion</a:t>
            </a:r>
            <a:r>
              <a:rPr lang="en-US">
                <a:latin typeface="Verdana" pitchFamily="34" charset="0"/>
              </a:rPr>
              <a:t> of resources</a:t>
            </a:r>
          </a:p>
          <a:p>
            <a:pPr defTabSz="403225">
              <a:tabLst>
                <a:tab pos="349250" algn="l"/>
              </a:tabLst>
            </a:pPr>
            <a:endParaRPr lang="en-US" sz="1000">
              <a:latin typeface="Verdana" pitchFamily="34" charset="0"/>
            </a:endParaRPr>
          </a:p>
          <a:p>
            <a:pPr defTabSz="403225">
              <a:tabLst>
                <a:tab pos="349250" algn="l"/>
              </a:tabLst>
            </a:pPr>
            <a:r>
              <a:rPr lang="en-US">
                <a:latin typeface="Verdana" pitchFamily="34" charset="0"/>
              </a:rPr>
              <a:t> - spreading of dangerous 			</a:t>
            </a:r>
            <a:r>
              <a:rPr lang="en-US" b="1">
                <a:solidFill>
                  <a:srgbClr val="0066FF"/>
                </a:solidFill>
                <a:latin typeface="Verdana" pitchFamily="34" charset="0"/>
              </a:rPr>
              <a:t>pollutants</a:t>
            </a:r>
          </a:p>
          <a:p>
            <a:pPr defTabSz="403225">
              <a:tabLst>
                <a:tab pos="349250" algn="l"/>
              </a:tabLst>
            </a:pPr>
            <a:endParaRPr lang="en-US" sz="1000">
              <a:latin typeface="Verdana" pitchFamily="34" charset="0"/>
            </a:endParaRPr>
          </a:p>
          <a:p>
            <a:pPr defTabSz="403225">
              <a:tabLst>
                <a:tab pos="349250" algn="l"/>
              </a:tabLst>
            </a:pPr>
            <a:r>
              <a:rPr lang="en-US">
                <a:latin typeface="Verdana" pitchFamily="34" charset="0"/>
              </a:rPr>
              <a:t> - undermining of </a:t>
            </a:r>
            <a:r>
              <a:rPr lang="en-US" b="1">
                <a:solidFill>
                  <a:srgbClr val="0066FF"/>
                </a:solidFill>
                <a:latin typeface="Verdana" pitchFamily="34" charset="0"/>
              </a:rPr>
              <a:t>ecosystems</a:t>
            </a:r>
          </a:p>
          <a:p>
            <a:pPr defTabSz="403225">
              <a:tabLst>
                <a:tab pos="349250" algn="l"/>
              </a:tabLst>
            </a:pPr>
            <a:endParaRPr lang="en-US" sz="1000">
              <a:latin typeface="Verdana" pitchFamily="34" charset="0"/>
            </a:endParaRPr>
          </a:p>
          <a:p>
            <a:pPr defTabSz="403225">
              <a:tabLst>
                <a:tab pos="349250" algn="l"/>
              </a:tabLst>
            </a:pPr>
            <a:r>
              <a:rPr lang="en-US">
                <a:latin typeface="Verdana" pitchFamily="34" charset="0"/>
              </a:rPr>
              <a:t> - disruption of planet’s	</a:t>
            </a:r>
            <a:r>
              <a:rPr lang="en-US" b="1">
                <a:solidFill>
                  <a:srgbClr val="0066FF"/>
                </a:solidFill>
                <a:latin typeface="Verdana" pitchFamily="34" charset="0"/>
              </a:rPr>
              <a:t>climatic 	balance</a:t>
            </a:r>
            <a:endParaRPr lang="en-US" sz="2000">
              <a:latin typeface="Verdana" pitchFamily="34" charset="0"/>
            </a:endParaRPr>
          </a:p>
        </p:txBody>
      </p:sp>
      <p:pic>
        <p:nvPicPr>
          <p:cNvPr id="71694" name="Picture 14" descr="shopping jpe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02275" y="3810000"/>
            <a:ext cx="3319463" cy="2535238"/>
          </a:xfrm>
          <a:prstGeom prst="rect">
            <a:avLst/>
          </a:prstGeom>
          <a:noFill/>
        </p:spPr>
      </p:pic>
      <p:pic>
        <p:nvPicPr>
          <p:cNvPr id="71697" name="Picture 17" descr="payment feath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451725" y="1570038"/>
            <a:ext cx="1555750" cy="20732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9" grpId="0" uiExpand="1" build="p"/>
      <p:bldP spid="7169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066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7827" name="Picture 3"/>
          <p:cNvPicPr>
            <a:picLocks noChangeAspect="1" noChangeArrowheads="1"/>
          </p:cNvPicPr>
          <p:nvPr/>
        </p:nvPicPr>
        <p:blipFill>
          <a:blip r:embed="rId4"/>
          <a:srcRect t="3813" b="3813"/>
          <a:stretch>
            <a:fillRect/>
          </a:stretch>
        </p:blipFill>
        <p:spPr bwMode="auto">
          <a:xfrm>
            <a:off x="0" y="0"/>
            <a:ext cx="1482725" cy="686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7828" name="Rectangle 4"/>
          <p:cNvSpPr>
            <a:spLocks noChangeArrowheads="1"/>
          </p:cNvSpPr>
          <p:nvPr/>
        </p:nvSpPr>
        <p:spPr bwMode="auto">
          <a:xfrm>
            <a:off x="914400" y="0"/>
            <a:ext cx="8229600" cy="1181100"/>
          </a:xfrm>
          <a:prstGeom prst="rect">
            <a:avLst/>
          </a:prstGeom>
          <a:gradFill rotWithShape="0">
            <a:gsLst>
              <a:gs pos="0">
                <a:srgbClr val="9999FF">
                  <a:gamma/>
                  <a:tint val="0"/>
                  <a:invGamma/>
                </a:srgbClr>
              </a:gs>
              <a:gs pos="100000">
                <a:srgbClr val="9999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7829" name="Rectangle 5"/>
          <p:cNvSpPr>
            <a:spLocks noChangeArrowheads="1"/>
          </p:cNvSpPr>
          <p:nvPr/>
        </p:nvSpPr>
        <p:spPr bwMode="auto">
          <a:xfrm>
            <a:off x="800100" y="152400"/>
            <a:ext cx="82486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3600" b="1">
                <a:latin typeface="Verdana" pitchFamily="34" charset="0"/>
              </a:rPr>
              <a:t>Government’s Toolbox</a:t>
            </a:r>
          </a:p>
        </p:txBody>
      </p:sp>
      <p:sp>
        <p:nvSpPr>
          <p:cNvPr id="77830" name="AutoShape 6"/>
          <p:cNvSpPr>
            <a:spLocks noChangeArrowheads="1"/>
          </p:cNvSpPr>
          <p:nvPr/>
        </p:nvSpPr>
        <p:spPr bwMode="auto">
          <a:xfrm>
            <a:off x="252413" y="1182688"/>
            <a:ext cx="8891587" cy="806450"/>
          </a:xfrm>
          <a:prstGeom prst="roundRect">
            <a:avLst>
              <a:gd name="adj" fmla="val 23130"/>
            </a:avLst>
          </a:prstGeom>
          <a:gradFill rotWithShape="0">
            <a:gsLst>
              <a:gs pos="0">
                <a:srgbClr val="E1FFE1"/>
              </a:gs>
              <a:gs pos="100000">
                <a:srgbClr val="E1FFE1">
                  <a:gamma/>
                  <a:tint val="0"/>
                  <a:invGamma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7831" name="Line 7"/>
          <p:cNvSpPr>
            <a:spLocks noChangeShapeType="1"/>
          </p:cNvSpPr>
          <p:nvPr/>
        </p:nvSpPr>
        <p:spPr bwMode="auto">
          <a:xfrm>
            <a:off x="298450" y="1181100"/>
            <a:ext cx="8845550" cy="0"/>
          </a:xfrm>
          <a:prstGeom prst="line">
            <a:avLst/>
          </a:prstGeom>
          <a:noFill/>
          <a:ln w="76200">
            <a:solidFill>
              <a:srgbClr val="339933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77832" name="Picture 8" descr="wwlogo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712200" y="6396038"/>
            <a:ext cx="430213" cy="454025"/>
          </a:xfrm>
          <a:prstGeom prst="rect">
            <a:avLst/>
          </a:prstGeom>
          <a:noFill/>
        </p:spPr>
      </p:pic>
      <p:sp>
        <p:nvSpPr>
          <p:cNvPr id="77833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533400" y="2743200"/>
            <a:ext cx="8610600" cy="4114800"/>
          </a:xfrm>
        </p:spPr>
        <p:txBody>
          <a:bodyPr/>
          <a:lstStyle/>
          <a:p>
            <a:pPr marL="0" indent="0" defTabSz="280988">
              <a:spcBef>
                <a:spcPct val="30000"/>
              </a:spcBef>
            </a:pPr>
            <a:r>
              <a:rPr lang="en-US" sz="2400">
                <a:latin typeface="Verdana" pitchFamily="34" charset="0"/>
              </a:rPr>
              <a:t> Governments can make use of a number of tools to 	facilitate the transition </a:t>
            </a:r>
          </a:p>
        </p:txBody>
      </p:sp>
      <p:sp>
        <p:nvSpPr>
          <p:cNvPr id="77836" name="Text Box 12"/>
          <p:cNvSpPr txBox="1">
            <a:spLocks noChangeArrowheads="1"/>
          </p:cNvSpPr>
          <p:nvPr/>
        </p:nvSpPr>
        <p:spPr bwMode="auto">
          <a:xfrm>
            <a:off x="457200" y="1447800"/>
            <a:ext cx="86868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30000"/>
              </a:spcBef>
              <a:buFontTx/>
              <a:buChar char="•"/>
              <a:tabLst>
                <a:tab pos="280988" algn="l"/>
                <a:tab pos="455613" algn="l"/>
              </a:tabLst>
            </a:pPr>
            <a:r>
              <a:rPr lang="en-US">
                <a:latin typeface="Verdana" pitchFamily="34" charset="0"/>
              </a:rPr>
              <a:t> To achieve </a:t>
            </a:r>
            <a:r>
              <a:rPr lang="en-US" b="1">
                <a:solidFill>
                  <a:srgbClr val="0066FF"/>
                </a:solidFill>
                <a:latin typeface="Verdana" pitchFamily="34" charset="0"/>
              </a:rPr>
              <a:t>sustainability</a:t>
            </a:r>
            <a:r>
              <a:rPr lang="en-US">
                <a:latin typeface="Verdana" pitchFamily="34" charset="0"/>
              </a:rPr>
              <a:t>, </a:t>
            </a:r>
            <a:r>
              <a:rPr lang="en-US" b="1">
                <a:solidFill>
                  <a:srgbClr val="0066FF"/>
                </a:solidFill>
                <a:latin typeface="Verdana" pitchFamily="34" charset="0"/>
              </a:rPr>
              <a:t>environmental 			protection</a:t>
            </a:r>
            <a:r>
              <a:rPr lang="en-US">
                <a:latin typeface="Verdana" pitchFamily="34" charset="0"/>
              </a:rPr>
              <a:t>, and </a:t>
            </a:r>
            <a:r>
              <a:rPr lang="en-US" b="1">
                <a:solidFill>
                  <a:srgbClr val="0066FF"/>
                </a:solidFill>
                <a:latin typeface="Verdana" pitchFamily="34" charset="0"/>
              </a:rPr>
              <a:t>social equity</a:t>
            </a:r>
            <a:r>
              <a:rPr lang="en-US">
                <a:latin typeface="Verdana" pitchFamily="34" charset="0"/>
              </a:rPr>
              <a:t>, we must move 		toward a </a:t>
            </a:r>
            <a:r>
              <a:rPr lang="en-US" b="1">
                <a:solidFill>
                  <a:srgbClr val="0066FF"/>
                </a:solidFill>
                <a:latin typeface="Verdana" pitchFamily="34" charset="0"/>
              </a:rPr>
              <a:t>less consumptive</a:t>
            </a:r>
            <a:r>
              <a:rPr lang="en-US">
                <a:latin typeface="Verdana" pitchFamily="34" charset="0"/>
              </a:rPr>
              <a:t> economy</a:t>
            </a:r>
          </a:p>
        </p:txBody>
      </p:sp>
      <p:pic>
        <p:nvPicPr>
          <p:cNvPr id="77838" name="Picture 14" descr="MCj03977300000[1]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90800" y="3905250"/>
            <a:ext cx="3662363" cy="25812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3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066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63" name="Picture 3"/>
          <p:cNvPicPr>
            <a:picLocks noChangeAspect="1" noChangeArrowheads="1"/>
          </p:cNvPicPr>
          <p:nvPr/>
        </p:nvPicPr>
        <p:blipFill>
          <a:blip r:embed="rId4"/>
          <a:srcRect t="3813" b="3813"/>
          <a:stretch>
            <a:fillRect/>
          </a:stretch>
        </p:blipFill>
        <p:spPr bwMode="auto">
          <a:xfrm>
            <a:off x="0" y="0"/>
            <a:ext cx="1482725" cy="686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2164" name="Rectangle 4"/>
          <p:cNvSpPr>
            <a:spLocks noChangeArrowheads="1"/>
          </p:cNvSpPr>
          <p:nvPr/>
        </p:nvSpPr>
        <p:spPr bwMode="auto">
          <a:xfrm>
            <a:off x="914400" y="0"/>
            <a:ext cx="8229600" cy="1181100"/>
          </a:xfrm>
          <a:prstGeom prst="rect">
            <a:avLst/>
          </a:prstGeom>
          <a:gradFill rotWithShape="0">
            <a:gsLst>
              <a:gs pos="0">
                <a:srgbClr val="9999FF">
                  <a:gamma/>
                  <a:tint val="0"/>
                  <a:invGamma/>
                </a:srgbClr>
              </a:gs>
              <a:gs pos="100000">
                <a:srgbClr val="9999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165" name="Rectangle 5"/>
          <p:cNvSpPr>
            <a:spLocks noChangeArrowheads="1"/>
          </p:cNvSpPr>
          <p:nvPr/>
        </p:nvSpPr>
        <p:spPr bwMode="auto">
          <a:xfrm>
            <a:off x="800100" y="152400"/>
            <a:ext cx="82486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3600" b="1">
                <a:latin typeface="Verdana" pitchFamily="34" charset="0"/>
              </a:rPr>
              <a:t>Government’s Toolbox</a:t>
            </a:r>
          </a:p>
        </p:txBody>
      </p:sp>
      <p:sp>
        <p:nvSpPr>
          <p:cNvPr id="92166" name="AutoShape 6"/>
          <p:cNvSpPr>
            <a:spLocks noChangeArrowheads="1"/>
          </p:cNvSpPr>
          <p:nvPr/>
        </p:nvSpPr>
        <p:spPr bwMode="auto">
          <a:xfrm>
            <a:off x="252413" y="1182688"/>
            <a:ext cx="8891587" cy="806450"/>
          </a:xfrm>
          <a:prstGeom prst="roundRect">
            <a:avLst>
              <a:gd name="adj" fmla="val 23130"/>
            </a:avLst>
          </a:prstGeom>
          <a:gradFill rotWithShape="0">
            <a:gsLst>
              <a:gs pos="0">
                <a:srgbClr val="E1FFE1"/>
              </a:gs>
              <a:gs pos="100000">
                <a:srgbClr val="E1FFE1">
                  <a:gamma/>
                  <a:tint val="0"/>
                  <a:invGamma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167" name="Line 7"/>
          <p:cNvSpPr>
            <a:spLocks noChangeShapeType="1"/>
          </p:cNvSpPr>
          <p:nvPr/>
        </p:nvSpPr>
        <p:spPr bwMode="auto">
          <a:xfrm>
            <a:off x="298450" y="1181100"/>
            <a:ext cx="8845550" cy="0"/>
          </a:xfrm>
          <a:prstGeom prst="line">
            <a:avLst/>
          </a:prstGeom>
          <a:noFill/>
          <a:ln w="76200">
            <a:solidFill>
              <a:srgbClr val="339933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2169" name="Text Box 9"/>
          <p:cNvSpPr txBox="1">
            <a:spLocks noChangeArrowheads="1"/>
          </p:cNvSpPr>
          <p:nvPr/>
        </p:nvSpPr>
        <p:spPr bwMode="auto">
          <a:xfrm>
            <a:off x="250825" y="1317625"/>
            <a:ext cx="8893175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>
              <a:spcBef>
                <a:spcPct val="30000"/>
              </a:spcBef>
              <a:buClr>
                <a:schemeClr val="tx1"/>
              </a:buClr>
              <a:buFontTx/>
              <a:buAutoNum type="arabicParenR"/>
              <a:tabLst>
                <a:tab pos="280988" algn="l"/>
                <a:tab pos="455613" algn="l"/>
              </a:tabLst>
            </a:pPr>
            <a:r>
              <a:rPr lang="en-US" b="1">
                <a:solidFill>
                  <a:srgbClr val="0066FF"/>
                </a:solidFill>
                <a:latin typeface="Verdana" pitchFamily="34" charset="0"/>
              </a:rPr>
              <a:t>Subsidy phaseouts </a:t>
            </a:r>
          </a:p>
          <a:p>
            <a:pPr marL="690563" lvl="1" indent="-233363">
              <a:spcBef>
                <a:spcPct val="30000"/>
              </a:spcBef>
              <a:spcAft>
                <a:spcPct val="30000"/>
              </a:spcAft>
              <a:tabLst>
                <a:tab pos="280988" algn="l"/>
                <a:tab pos="455613" algn="l"/>
              </a:tabLst>
            </a:pPr>
            <a:r>
              <a:rPr lang="en-US">
                <a:latin typeface="Verdana" pitchFamily="34" charset="0"/>
              </a:rPr>
              <a:t>- Government subsidies allow the prices of resources to be far lower than they would otherwise be, encouraging greater consumption</a:t>
            </a:r>
          </a:p>
          <a:p>
            <a:pPr marL="457200" indent="-457200">
              <a:spcBef>
                <a:spcPct val="30000"/>
              </a:spcBef>
              <a:buFontTx/>
              <a:buChar char="•"/>
              <a:tabLst>
                <a:tab pos="280988" algn="l"/>
                <a:tab pos="455613" algn="l"/>
              </a:tabLst>
            </a:pPr>
            <a:endParaRPr lang="en-US">
              <a:latin typeface="Verdana" pitchFamily="34" charset="0"/>
            </a:endParaRPr>
          </a:p>
        </p:txBody>
      </p:sp>
      <p:pic>
        <p:nvPicPr>
          <p:cNvPr id="92168" name="Picture 8" descr="wwlogo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712200" y="6396038"/>
            <a:ext cx="430213" cy="454025"/>
          </a:xfrm>
          <a:prstGeom prst="rect">
            <a:avLst/>
          </a:prstGeom>
          <a:noFill/>
        </p:spPr>
      </p:pic>
      <p:grpSp>
        <p:nvGrpSpPr>
          <p:cNvPr id="92194" name="Group 34"/>
          <p:cNvGrpSpPr>
            <a:grpSpLocks/>
          </p:cNvGrpSpPr>
          <p:nvPr/>
        </p:nvGrpSpPr>
        <p:grpSpPr bwMode="auto">
          <a:xfrm>
            <a:off x="0" y="3016250"/>
            <a:ext cx="9144000" cy="3862388"/>
            <a:chOff x="0" y="1873"/>
            <a:chExt cx="5760" cy="2433"/>
          </a:xfrm>
        </p:grpSpPr>
        <p:grpSp>
          <p:nvGrpSpPr>
            <p:cNvPr id="92192" name="Group 32"/>
            <p:cNvGrpSpPr>
              <a:grpSpLocks/>
            </p:cNvGrpSpPr>
            <p:nvPr/>
          </p:nvGrpSpPr>
          <p:grpSpPr bwMode="auto">
            <a:xfrm>
              <a:off x="0" y="1873"/>
              <a:ext cx="5760" cy="2433"/>
              <a:chOff x="0" y="1873"/>
              <a:chExt cx="5760" cy="2433"/>
            </a:xfrm>
          </p:grpSpPr>
          <p:sp>
            <p:nvSpPr>
              <p:cNvPr id="92179" name="Text Box 19"/>
              <p:cNvSpPr txBox="1">
                <a:spLocks noChangeArrowheads="1"/>
              </p:cNvSpPr>
              <p:nvPr/>
            </p:nvSpPr>
            <p:spPr bwMode="auto">
              <a:xfrm rot="16200000">
                <a:off x="2665" y="-792"/>
                <a:ext cx="430" cy="5760"/>
              </a:xfrm>
              <a:prstGeom prst="rect">
                <a:avLst/>
              </a:prstGeom>
              <a:gradFill rotWithShape="0">
                <a:gsLst>
                  <a:gs pos="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eaVert" tIns="0" bIns="137160" anchor="ctr"/>
              <a:lstStyle/>
              <a:p>
                <a:pPr algn="ctr">
                  <a:spcBef>
                    <a:spcPct val="50000"/>
                  </a:spcBef>
                </a:pPr>
                <a:r>
                  <a:rPr lang="en-US" b="1">
                    <a:latin typeface="Arial" pitchFamily="34" charset="0"/>
                  </a:rPr>
                  <a:t>Estimates of Global Environmentally Harmful Subsidies</a:t>
                </a:r>
              </a:p>
            </p:txBody>
          </p:sp>
          <p:grpSp>
            <p:nvGrpSpPr>
              <p:cNvPr id="92191" name="Group 31"/>
              <p:cNvGrpSpPr>
                <a:grpSpLocks/>
              </p:cNvGrpSpPr>
              <p:nvPr/>
            </p:nvGrpSpPr>
            <p:grpSpPr bwMode="auto">
              <a:xfrm>
                <a:off x="48" y="2286"/>
                <a:ext cx="5556" cy="2020"/>
                <a:chOff x="48" y="2286"/>
                <a:chExt cx="5556" cy="2020"/>
              </a:xfrm>
            </p:grpSpPr>
            <p:pic>
              <p:nvPicPr>
                <p:cNvPr id="92190" name="Picture 30"/>
                <p:cNvPicPr>
                  <a:picLocks noChangeAspect="1" noChangeArrowheads="1"/>
                </p:cNvPicPr>
                <p:nvPr/>
              </p:nvPicPr>
              <p:blipFill>
                <a:blip r:embed="rId6"/>
                <a:srcRect l="31831" t="26457" r="2299" b="9520"/>
                <a:stretch>
                  <a:fillRect/>
                </a:stretch>
              </p:blipFill>
              <p:spPr bwMode="auto">
                <a:xfrm>
                  <a:off x="2352" y="2286"/>
                  <a:ext cx="3252" cy="17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sp>
              <p:nvSpPr>
                <p:cNvPr id="92173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384" y="2378"/>
                  <a:ext cx="1968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algn="r">
                    <a:spcBef>
                      <a:spcPct val="50000"/>
                    </a:spcBef>
                  </a:pPr>
                  <a:r>
                    <a:rPr lang="en-US" sz="2000">
                      <a:latin typeface="Arial" pitchFamily="34" charset="0"/>
                    </a:rPr>
                    <a:t>Road transportation</a:t>
                  </a:r>
                </a:p>
              </p:txBody>
            </p:sp>
            <p:sp>
              <p:nvSpPr>
                <p:cNvPr id="92174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384" y="2602"/>
                  <a:ext cx="1968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algn="r">
                    <a:spcBef>
                      <a:spcPct val="50000"/>
                    </a:spcBef>
                  </a:pPr>
                  <a:r>
                    <a:rPr lang="en-US" sz="2000">
                      <a:latin typeface="Arial" pitchFamily="34" charset="0"/>
                    </a:rPr>
                    <a:t>Agriculture</a:t>
                  </a:r>
                </a:p>
              </p:txBody>
            </p:sp>
            <p:sp>
              <p:nvSpPr>
                <p:cNvPr id="92175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48" y="2819"/>
                  <a:ext cx="2304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algn="r">
                    <a:spcBef>
                      <a:spcPct val="50000"/>
                    </a:spcBef>
                  </a:pPr>
                  <a:r>
                    <a:rPr lang="en-US" sz="2000">
                      <a:latin typeface="Arial" pitchFamily="34" charset="0"/>
                    </a:rPr>
                    <a:t>Fossil fuels, Nuclear energy</a:t>
                  </a:r>
                </a:p>
              </p:txBody>
            </p:sp>
            <p:sp>
              <p:nvSpPr>
                <p:cNvPr id="92176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384" y="3046"/>
                  <a:ext cx="1968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algn="r">
                    <a:spcBef>
                      <a:spcPct val="50000"/>
                    </a:spcBef>
                  </a:pPr>
                  <a:r>
                    <a:rPr lang="en-US" sz="2000">
                      <a:latin typeface="Arial" pitchFamily="34" charset="0"/>
                    </a:rPr>
                    <a:t>Water</a:t>
                  </a:r>
                </a:p>
              </p:txBody>
            </p:sp>
            <p:sp>
              <p:nvSpPr>
                <p:cNvPr id="92177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384" y="3265"/>
                  <a:ext cx="1968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algn="r">
                    <a:spcBef>
                      <a:spcPct val="50000"/>
                    </a:spcBef>
                  </a:pPr>
                  <a:r>
                    <a:rPr lang="en-US" sz="2000">
                      <a:latin typeface="Arial" pitchFamily="34" charset="0"/>
                    </a:rPr>
                    <a:t>Fisheries</a:t>
                  </a:r>
                </a:p>
              </p:txBody>
            </p:sp>
            <p:sp>
              <p:nvSpPr>
                <p:cNvPr id="92178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384" y="3487"/>
                  <a:ext cx="1968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algn="r">
                    <a:spcBef>
                      <a:spcPct val="50000"/>
                    </a:spcBef>
                  </a:pPr>
                  <a:r>
                    <a:rPr lang="en-US" sz="2000">
                      <a:latin typeface="Arial" pitchFamily="34" charset="0"/>
                    </a:rPr>
                    <a:t>Forestry</a:t>
                  </a:r>
                </a:p>
              </p:txBody>
            </p:sp>
            <p:sp>
              <p:nvSpPr>
                <p:cNvPr id="92181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3024" y="4027"/>
                  <a:ext cx="2160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sz="1800" b="1">
                      <a:latin typeface="Arial" pitchFamily="34" charset="0"/>
                    </a:rPr>
                    <a:t>Billion Dollars</a:t>
                  </a:r>
                </a:p>
              </p:txBody>
            </p:sp>
            <p:sp>
              <p:nvSpPr>
                <p:cNvPr id="92183" name="Text Box 23"/>
                <p:cNvSpPr txBox="1">
                  <a:spLocks noChangeArrowheads="1"/>
                </p:cNvSpPr>
                <p:nvPr/>
              </p:nvSpPr>
              <p:spPr bwMode="auto">
                <a:xfrm>
                  <a:off x="4048" y="2600"/>
                  <a:ext cx="528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1800" b="1">
                      <a:latin typeface="Verdana" pitchFamily="34" charset="0"/>
                    </a:rPr>
                    <a:t>260</a:t>
                  </a:r>
                </a:p>
              </p:txBody>
            </p:sp>
            <p:sp>
              <p:nvSpPr>
                <p:cNvPr id="92184" name="Text Box 24"/>
                <p:cNvSpPr txBox="1">
                  <a:spLocks noChangeArrowheads="1"/>
                </p:cNvSpPr>
                <p:nvPr/>
              </p:nvSpPr>
              <p:spPr bwMode="auto">
                <a:xfrm>
                  <a:off x="3096" y="2833"/>
                  <a:ext cx="528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1800" b="1">
                      <a:latin typeface="Verdana" pitchFamily="34" charset="0"/>
                    </a:rPr>
                    <a:t>100</a:t>
                  </a:r>
                </a:p>
              </p:txBody>
            </p:sp>
            <p:sp>
              <p:nvSpPr>
                <p:cNvPr id="92185" name="Text Box 25"/>
                <p:cNvSpPr txBox="1">
                  <a:spLocks noChangeArrowheads="1"/>
                </p:cNvSpPr>
                <p:nvPr/>
              </p:nvSpPr>
              <p:spPr bwMode="auto">
                <a:xfrm>
                  <a:off x="2782" y="3049"/>
                  <a:ext cx="528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1800" b="1">
                      <a:latin typeface="Verdana" pitchFamily="34" charset="0"/>
                    </a:rPr>
                    <a:t>50</a:t>
                  </a:r>
                </a:p>
              </p:txBody>
            </p:sp>
            <p:sp>
              <p:nvSpPr>
                <p:cNvPr id="92186" name="Text Box 26"/>
                <p:cNvSpPr txBox="1">
                  <a:spLocks noChangeArrowheads="1"/>
                </p:cNvSpPr>
                <p:nvPr/>
              </p:nvSpPr>
              <p:spPr bwMode="auto">
                <a:xfrm>
                  <a:off x="2630" y="3271"/>
                  <a:ext cx="528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1800" b="1">
                      <a:latin typeface="Verdana" pitchFamily="34" charset="0"/>
                    </a:rPr>
                    <a:t>25</a:t>
                  </a:r>
                </a:p>
              </p:txBody>
            </p:sp>
            <p:sp>
              <p:nvSpPr>
                <p:cNvPr id="92187" name="Text Box 27"/>
                <p:cNvSpPr txBox="1">
                  <a:spLocks noChangeArrowheads="1"/>
                </p:cNvSpPr>
                <p:nvPr/>
              </p:nvSpPr>
              <p:spPr bwMode="auto">
                <a:xfrm>
                  <a:off x="2564" y="3494"/>
                  <a:ext cx="528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1800" b="1">
                      <a:latin typeface="Verdana" pitchFamily="34" charset="0"/>
                    </a:rPr>
                    <a:t>14</a:t>
                  </a:r>
                </a:p>
              </p:txBody>
            </p:sp>
            <p:sp>
              <p:nvSpPr>
                <p:cNvPr id="92188" name="Text Box 28"/>
                <p:cNvSpPr txBox="1">
                  <a:spLocks noChangeArrowheads="1"/>
                </p:cNvSpPr>
                <p:nvPr/>
              </p:nvSpPr>
              <p:spPr bwMode="auto">
                <a:xfrm>
                  <a:off x="594" y="4133"/>
                  <a:ext cx="2645" cy="1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1200" i="1">
                      <a:latin typeface="Arial" pitchFamily="34" charset="0"/>
                    </a:rPr>
                    <a:t>Source: Myers and Kent (2001)</a:t>
                  </a:r>
                </a:p>
              </p:txBody>
            </p:sp>
            <p:sp>
              <p:nvSpPr>
                <p:cNvPr id="92189" name="Text Box 29"/>
                <p:cNvSpPr txBox="1">
                  <a:spLocks noChangeArrowheads="1"/>
                </p:cNvSpPr>
                <p:nvPr/>
              </p:nvSpPr>
              <p:spPr bwMode="auto">
                <a:xfrm>
                  <a:off x="3396" y="3216"/>
                  <a:ext cx="1934" cy="324"/>
                </a:xfrm>
                <a:prstGeom prst="rect">
                  <a:avLst/>
                </a:prstGeom>
                <a:noFill/>
                <a:ln w="57150">
                  <a:solidFill>
                    <a:srgbClr val="FF9900"/>
                  </a:solidFill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>
                      <a:latin typeface="Verdana" pitchFamily="34" charset="0"/>
                    </a:rPr>
                    <a:t>Total: $849 billion</a:t>
                  </a:r>
                </a:p>
              </p:txBody>
            </p:sp>
          </p:grpSp>
        </p:grpSp>
        <p:sp>
          <p:nvSpPr>
            <p:cNvPr id="92182" name="Text Box 22"/>
            <p:cNvSpPr txBox="1">
              <a:spLocks noChangeArrowheads="1"/>
            </p:cNvSpPr>
            <p:nvPr/>
          </p:nvSpPr>
          <p:spPr bwMode="auto">
            <a:xfrm>
              <a:off x="4896" y="2392"/>
              <a:ext cx="52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b="1">
                  <a:latin typeface="Verdana" pitchFamily="34" charset="0"/>
                </a:rPr>
                <a:t>400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066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23" name="Picture 3"/>
          <p:cNvPicPr>
            <a:picLocks noChangeAspect="1" noChangeArrowheads="1"/>
          </p:cNvPicPr>
          <p:nvPr/>
        </p:nvPicPr>
        <p:blipFill>
          <a:blip r:embed="rId4"/>
          <a:srcRect t="3813" b="3813"/>
          <a:stretch>
            <a:fillRect/>
          </a:stretch>
        </p:blipFill>
        <p:spPr bwMode="auto">
          <a:xfrm>
            <a:off x="0" y="0"/>
            <a:ext cx="1482725" cy="686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1924" name="Rectangle 4"/>
          <p:cNvSpPr>
            <a:spLocks noChangeArrowheads="1"/>
          </p:cNvSpPr>
          <p:nvPr/>
        </p:nvSpPr>
        <p:spPr bwMode="auto">
          <a:xfrm>
            <a:off x="914400" y="0"/>
            <a:ext cx="8229600" cy="1181100"/>
          </a:xfrm>
          <a:prstGeom prst="rect">
            <a:avLst/>
          </a:prstGeom>
          <a:gradFill rotWithShape="0">
            <a:gsLst>
              <a:gs pos="0">
                <a:srgbClr val="9999FF">
                  <a:gamma/>
                  <a:tint val="0"/>
                  <a:invGamma/>
                </a:srgbClr>
              </a:gs>
              <a:gs pos="100000">
                <a:srgbClr val="9999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1925" name="Rectangle 5"/>
          <p:cNvSpPr>
            <a:spLocks noChangeArrowheads="1"/>
          </p:cNvSpPr>
          <p:nvPr/>
        </p:nvSpPr>
        <p:spPr bwMode="auto">
          <a:xfrm>
            <a:off x="800100" y="152400"/>
            <a:ext cx="82486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3600" b="1">
                <a:latin typeface="Verdana" pitchFamily="34" charset="0"/>
              </a:rPr>
              <a:t>Government’s Toolbox</a:t>
            </a:r>
          </a:p>
        </p:txBody>
      </p:sp>
      <p:sp>
        <p:nvSpPr>
          <p:cNvPr id="81926" name="AutoShape 6"/>
          <p:cNvSpPr>
            <a:spLocks noChangeArrowheads="1"/>
          </p:cNvSpPr>
          <p:nvPr/>
        </p:nvSpPr>
        <p:spPr bwMode="auto">
          <a:xfrm>
            <a:off x="252413" y="1182688"/>
            <a:ext cx="8891587" cy="806450"/>
          </a:xfrm>
          <a:prstGeom prst="roundRect">
            <a:avLst>
              <a:gd name="adj" fmla="val 23130"/>
            </a:avLst>
          </a:prstGeom>
          <a:gradFill rotWithShape="0">
            <a:gsLst>
              <a:gs pos="0">
                <a:srgbClr val="E1FFE1"/>
              </a:gs>
              <a:gs pos="100000">
                <a:srgbClr val="E1FFE1">
                  <a:gamma/>
                  <a:tint val="0"/>
                  <a:invGamma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1927" name="Line 7"/>
          <p:cNvSpPr>
            <a:spLocks noChangeShapeType="1"/>
          </p:cNvSpPr>
          <p:nvPr/>
        </p:nvSpPr>
        <p:spPr bwMode="auto">
          <a:xfrm>
            <a:off x="298450" y="1181100"/>
            <a:ext cx="8845550" cy="0"/>
          </a:xfrm>
          <a:prstGeom prst="line">
            <a:avLst/>
          </a:prstGeom>
          <a:noFill/>
          <a:ln w="76200">
            <a:solidFill>
              <a:srgbClr val="339933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81928" name="Picture 8" descr="wwlogo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712200" y="6396038"/>
            <a:ext cx="430213" cy="454025"/>
          </a:xfrm>
          <a:prstGeom prst="rect">
            <a:avLst/>
          </a:prstGeom>
          <a:noFill/>
        </p:spPr>
      </p:pic>
      <p:sp>
        <p:nvSpPr>
          <p:cNvPr id="81929" name="Text Box 9"/>
          <p:cNvSpPr txBox="1">
            <a:spLocks noChangeArrowheads="1"/>
          </p:cNvSpPr>
          <p:nvPr/>
        </p:nvSpPr>
        <p:spPr bwMode="auto">
          <a:xfrm>
            <a:off x="457200" y="1441450"/>
            <a:ext cx="8356600" cy="319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>
              <a:spcBef>
                <a:spcPct val="30000"/>
              </a:spcBef>
              <a:buClr>
                <a:schemeClr val="tx1"/>
              </a:buClr>
              <a:buFontTx/>
              <a:buChar char="•"/>
              <a:tabLst>
                <a:tab pos="280988" algn="l"/>
                <a:tab pos="455613" algn="l"/>
              </a:tabLst>
            </a:pPr>
            <a:r>
              <a:rPr lang="en-US" b="1">
                <a:solidFill>
                  <a:srgbClr val="0066FF"/>
                </a:solidFill>
                <a:latin typeface="Verdana" pitchFamily="34" charset="0"/>
              </a:rPr>
              <a:t>Destructive subsidies</a:t>
            </a:r>
            <a:r>
              <a:rPr lang="en-US">
                <a:latin typeface="Verdana" pitchFamily="34" charset="0"/>
              </a:rPr>
              <a:t> should be </a:t>
            </a:r>
            <a:r>
              <a:rPr lang="en-US" b="1">
                <a:solidFill>
                  <a:srgbClr val="0066FF"/>
                </a:solidFill>
                <a:latin typeface="Verdana" pitchFamily="34" charset="0"/>
              </a:rPr>
              <a:t>phased out</a:t>
            </a:r>
            <a:r>
              <a:rPr lang="en-US">
                <a:latin typeface="Verdana" pitchFamily="34" charset="0"/>
              </a:rPr>
              <a:t> and a portion of these funds should be shifted to </a:t>
            </a:r>
          </a:p>
          <a:p>
            <a:pPr marL="1371600" lvl="2" indent="-457200">
              <a:spcBef>
                <a:spcPct val="30000"/>
              </a:spcBef>
              <a:tabLst>
                <a:tab pos="280988" algn="l"/>
                <a:tab pos="455613" algn="l"/>
              </a:tabLst>
            </a:pPr>
            <a:r>
              <a:rPr lang="en-US">
                <a:latin typeface="Verdana" pitchFamily="34" charset="0"/>
              </a:rPr>
              <a:t>- renewable energy</a:t>
            </a:r>
          </a:p>
          <a:p>
            <a:pPr marL="1371600" lvl="2" indent="-457200">
              <a:spcBef>
                <a:spcPct val="30000"/>
              </a:spcBef>
              <a:tabLst>
                <a:tab pos="280988" algn="l"/>
                <a:tab pos="455613" algn="l"/>
              </a:tabLst>
            </a:pPr>
            <a:r>
              <a:rPr lang="en-US">
                <a:latin typeface="Verdana" pitchFamily="34" charset="0"/>
              </a:rPr>
              <a:t>- efficiency technologies</a:t>
            </a:r>
          </a:p>
          <a:p>
            <a:pPr marL="1371600" lvl="2" indent="-457200">
              <a:spcBef>
                <a:spcPct val="30000"/>
              </a:spcBef>
              <a:tabLst>
                <a:tab pos="280988" algn="l"/>
                <a:tab pos="455613" algn="l"/>
              </a:tabLst>
            </a:pPr>
            <a:r>
              <a:rPr lang="en-US">
                <a:latin typeface="Verdana" pitchFamily="34" charset="0"/>
              </a:rPr>
              <a:t>- clean-production methods</a:t>
            </a:r>
          </a:p>
          <a:p>
            <a:pPr marL="1371600" lvl="2" indent="-457200">
              <a:spcBef>
                <a:spcPct val="30000"/>
              </a:spcBef>
              <a:tabLst>
                <a:tab pos="280988" algn="l"/>
                <a:tab pos="455613" algn="l"/>
              </a:tabLst>
            </a:pPr>
            <a:r>
              <a:rPr lang="en-US">
                <a:latin typeface="Verdana" pitchFamily="34" charset="0"/>
              </a:rPr>
              <a:t>- public transit</a:t>
            </a:r>
          </a:p>
          <a:p>
            <a:pPr marL="457200" indent="-457200">
              <a:spcBef>
                <a:spcPct val="30000"/>
              </a:spcBef>
              <a:buFontTx/>
              <a:buChar char="•"/>
              <a:tabLst>
                <a:tab pos="280988" algn="l"/>
                <a:tab pos="455613" algn="l"/>
              </a:tabLst>
            </a:pPr>
            <a:endParaRPr lang="en-US">
              <a:latin typeface="Verdana" pitchFamily="34" charset="0"/>
            </a:endParaRPr>
          </a:p>
        </p:txBody>
      </p:sp>
      <p:pic>
        <p:nvPicPr>
          <p:cNvPr id="81932" name="Picture 12" descr="train feath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044700" y="4322763"/>
            <a:ext cx="3521075" cy="2346325"/>
          </a:xfrm>
          <a:prstGeom prst="rect">
            <a:avLst/>
          </a:prstGeom>
          <a:noFill/>
        </p:spPr>
      </p:pic>
      <p:pic>
        <p:nvPicPr>
          <p:cNvPr id="81933" name="Picture 13" descr="wind power feath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51563" y="2643188"/>
            <a:ext cx="2559050" cy="3381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2033</TotalTime>
  <Words>1117</Words>
  <Application>Microsoft PowerPoint</Application>
  <PresentationFormat>On-screen Show (4:3)</PresentationFormat>
  <Paragraphs>278</Paragraphs>
  <Slides>32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9" baseType="lpstr">
      <vt:lpstr>Times New Roman</vt:lpstr>
      <vt:lpstr>Verdana</vt:lpstr>
      <vt:lpstr>MS P????</vt:lpstr>
      <vt:lpstr>Arial</vt:lpstr>
      <vt:lpstr>Wingdings</vt:lpstr>
      <vt:lpstr>Garamond</vt:lpstr>
      <vt:lpstr>Default Design</vt:lpstr>
      <vt:lpstr>Moving Toward a Less Consumptive Economy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</vt:vector>
  </TitlesOfParts>
  <Company>Pongo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Watching What We Eat</dc:title>
  <dc:creator>Ken Frei</dc:creator>
  <cp:lastModifiedBy>ammoric</cp:lastModifiedBy>
  <cp:revision>80</cp:revision>
  <dcterms:created xsi:type="dcterms:W3CDTF">2004-12-13T16:18:01Z</dcterms:created>
  <dcterms:modified xsi:type="dcterms:W3CDTF">2009-11-09T16:28:35Z</dcterms:modified>
</cp:coreProperties>
</file>